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1" r:id="rId3"/>
    <p:sldId id="259" r:id="rId4"/>
    <p:sldId id="261" r:id="rId5"/>
    <p:sldId id="265" r:id="rId6"/>
    <p:sldId id="280" r:id="rId7"/>
    <p:sldId id="270" r:id="rId8"/>
    <p:sldId id="271" r:id="rId9"/>
    <p:sldId id="285" r:id="rId10"/>
    <p:sldId id="273" r:id="rId11"/>
    <p:sldId id="283" r:id="rId12"/>
    <p:sldId id="276" r:id="rId13"/>
    <p:sldId id="278" r:id="rId14"/>
    <p:sldId id="27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/>
    <p:restoredTop sz="94554"/>
  </p:normalViewPr>
  <p:slideViewPr>
    <p:cSldViewPr snapToGrid="0" snapToObjects="1">
      <p:cViewPr varScale="1">
        <p:scale>
          <a:sx n="32" d="100"/>
          <a:sy n="32" d="100"/>
        </p:scale>
        <p:origin x="11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/>
          </c:spPr>
          <c:explosion val="2"/>
          <c:dPt>
            <c:idx val="0"/>
            <c:bubble3D val="0"/>
          </c:dPt>
          <c:dPt>
            <c:idx val="1"/>
            <c:bubble3D val="0"/>
            <c:spPr>
              <a:solidFill>
                <a:srgbClr val="94B9DA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002C64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5B9AD1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9143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508000" y="165100"/>
            <a:ext cx="11435705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115" name="Group"/>
          <p:cNvGrpSpPr/>
          <p:nvPr/>
        </p:nvGrpSpPr>
        <p:grpSpPr>
          <a:xfrm>
            <a:off x="-57213" y="-25774"/>
            <a:ext cx="24523825" cy="13502132"/>
            <a:chOff x="0" y="0"/>
            <a:chExt cx="24523824" cy="13502130"/>
          </a:xfrm>
        </p:grpSpPr>
        <p:sp>
          <p:nvSpPr>
            <p:cNvPr id="109" name="Rectangle"/>
            <p:cNvSpPr/>
            <p:nvPr/>
          </p:nvSpPr>
          <p:spPr>
            <a:xfrm>
              <a:off x="16275" y="0"/>
              <a:ext cx="24465874" cy="2301828"/>
            </a:xfrm>
            <a:prstGeom prst="rect">
              <a:avLst/>
            </a:prstGeom>
            <a:solidFill>
              <a:srgbClr val="F7F8F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0" name="Untitled-1-01.png" descr="Untitled-1-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20123212" y="660773"/>
              <a:ext cx="4025711" cy="980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" name="Line"/>
            <p:cNvSpPr/>
            <p:nvPr/>
          </p:nvSpPr>
          <p:spPr>
            <a:xfrm>
              <a:off x="0" y="2284198"/>
              <a:ext cx="24498424" cy="1"/>
            </a:xfrm>
            <a:prstGeom prst="line">
              <a:avLst/>
            </a:prstGeom>
            <a:noFill/>
            <a:ln w="63500" cap="flat">
              <a:solidFill>
                <a:srgbClr val="134DA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" name="Line"/>
            <p:cNvSpPr/>
            <p:nvPr/>
          </p:nvSpPr>
          <p:spPr>
            <a:xfrm>
              <a:off x="25400" y="2360398"/>
              <a:ext cx="24498424" cy="1"/>
            </a:xfrm>
            <a:prstGeom prst="line">
              <a:avLst/>
            </a:prstGeom>
            <a:noFill/>
            <a:ln w="25400" cap="flat">
              <a:solidFill>
                <a:srgbClr val="134DA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3" name="Line"/>
            <p:cNvSpPr/>
            <p:nvPr/>
          </p:nvSpPr>
          <p:spPr>
            <a:xfrm>
              <a:off x="0" y="13502130"/>
              <a:ext cx="24498424" cy="1"/>
            </a:xfrm>
            <a:prstGeom prst="line">
              <a:avLst/>
            </a:prstGeom>
            <a:noFill/>
            <a:ln w="508000" cap="flat">
              <a:solidFill>
                <a:srgbClr val="134DA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4" name="Line"/>
            <p:cNvSpPr/>
            <p:nvPr/>
          </p:nvSpPr>
          <p:spPr>
            <a:xfrm>
              <a:off x="0" y="13173688"/>
              <a:ext cx="24498424" cy="1"/>
            </a:xfrm>
            <a:prstGeom prst="line">
              <a:avLst/>
            </a:prstGeom>
            <a:noFill/>
            <a:ln w="63500" cap="flat">
              <a:solidFill>
                <a:srgbClr val="134DA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359" y="13271379"/>
            <a:ext cx="348082" cy="409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>
              <a:defRPr sz="11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7BC94E3A-CC35-4325-A4BF-AA66027E1DB6}" type="datetimeFigureOut">
              <a:rPr lang="en-US" smtClean="0"/>
              <a:t>02-Oct-17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B61652C2-23CB-4A45-ACFA-5F4ED3048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7BC94E3A-CC35-4325-A4BF-AA66027E1DB6}" type="datetimeFigureOut">
              <a:rPr lang="en-US" smtClean="0"/>
              <a:t>02-Oct-17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B61652C2-23CB-4A45-ACFA-5F4ED3048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ctr">
              <a:defRPr sz="840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134DA2"/>
          </a:solidFill>
          <a:uFillTx/>
          <a:latin typeface="+mj-lt"/>
          <a:ea typeface="+mj-ea"/>
          <a:cs typeface="+mj-cs"/>
          <a:sym typeface="Avenir Heavy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gif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cert.gov.ge/" TargetMode="External"/><Relationship Id="rId4" Type="http://schemas.openxmlformats.org/officeDocument/2006/relationships/hyperlink" Target="http://www.dea.gov.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sans.org/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2.gif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25.jpeg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tbilisi-old-town-georgia.jpg" descr="tbilisi-old-town-georgia.jpg"/>
          <p:cNvPicPr>
            <a:picLocks noChangeAspect="1"/>
          </p:cNvPicPr>
          <p:nvPr/>
        </p:nvPicPr>
        <p:blipFill>
          <a:blip r:embed="rId2">
            <a:extLst/>
          </a:blip>
          <a:srcRect t="7852" b="7852"/>
          <a:stretch>
            <a:fillRect/>
          </a:stretch>
        </p:blipFill>
        <p:spPr>
          <a:xfrm>
            <a:off x="0" y="-1942"/>
            <a:ext cx="24384001" cy="1371988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"/>
          <p:cNvSpPr/>
          <p:nvPr/>
        </p:nvSpPr>
        <p:spPr>
          <a:xfrm>
            <a:off x="-43598" y="-113832"/>
            <a:ext cx="24471196" cy="10797913"/>
          </a:xfrm>
          <a:prstGeom prst="rect">
            <a:avLst/>
          </a:prstGeom>
          <a:solidFill>
            <a:srgbClr val="F5BB3D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6" name="Rectangle"/>
          <p:cNvSpPr/>
          <p:nvPr/>
        </p:nvSpPr>
        <p:spPr>
          <a:xfrm>
            <a:off x="-48910" y="11479426"/>
            <a:ext cx="24481820" cy="2236907"/>
          </a:xfrm>
          <a:prstGeom prst="rect">
            <a:avLst/>
          </a:prstGeom>
          <a:solidFill>
            <a:srgbClr val="134DA2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7" name="25 MAY 2017"/>
          <p:cNvSpPr txBox="1"/>
          <p:nvPr/>
        </p:nvSpPr>
        <p:spPr>
          <a:xfrm>
            <a:off x="21302047" y="15880987"/>
            <a:ext cx="28096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3500" b="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4000"/>
              <a:t>2</a:t>
            </a:r>
            <a:r>
              <a:t>5 </a:t>
            </a:r>
            <a:r>
              <a:rPr sz="4000"/>
              <a:t>M</a:t>
            </a:r>
            <a:r>
              <a:t>AY 20</a:t>
            </a:r>
            <a:r>
              <a:rPr sz="4000"/>
              <a:t>17</a:t>
            </a:r>
          </a:p>
        </p:txBody>
      </p:sp>
      <p:sp>
        <p:nvSpPr>
          <p:cNvPr id="138" name="WHAT IS BEHIND GEORGIA’S RAPID CYBERSECURITY DEVELOPMENT"/>
          <p:cNvSpPr txBox="1"/>
          <p:nvPr/>
        </p:nvSpPr>
        <p:spPr>
          <a:xfrm>
            <a:off x="5835770" y="4813099"/>
            <a:ext cx="12712461" cy="3027681"/>
          </a:xfrm>
          <a:prstGeom prst="rect">
            <a:avLst/>
          </a:prstGeom>
          <a:ln w="12700">
            <a:miter lim="400000"/>
          </a:ln>
          <a:effectLst>
            <a:outerShdw blurRad="63500" dist="63500" dir="5400000" rotWithShape="0">
              <a:srgbClr val="072C65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000" b="0" cap="small">
                <a:solidFill>
                  <a:srgbClr val="FFFFFF"/>
                </a:solidFill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r>
              <a:t>WHAT IS BEHIND GEORGIA’S RAPID CYBERSECURITY DEVELOPMENT</a:t>
            </a:r>
          </a:p>
        </p:txBody>
      </p:sp>
      <p:pic>
        <p:nvPicPr>
          <p:cNvPr id="139" name="logo eng white-01.png" descr="logo eng white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5304" y="11873665"/>
            <a:ext cx="5078092" cy="144842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ata Goderdzishvili"/>
          <p:cNvSpPr txBox="1"/>
          <p:nvPr/>
        </p:nvSpPr>
        <p:spPr>
          <a:xfrm>
            <a:off x="561202" y="11775985"/>
            <a:ext cx="538215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defRPr sz="4500" b="0" cap="small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Nata Goderdzishvili</a:t>
            </a:r>
          </a:p>
        </p:txBody>
      </p:sp>
      <p:sp>
        <p:nvSpPr>
          <p:cNvPr id="141" name="Tallinn, 4 October 2017"/>
          <p:cNvSpPr txBox="1"/>
          <p:nvPr/>
        </p:nvSpPr>
        <p:spPr>
          <a:xfrm>
            <a:off x="561202" y="12664123"/>
            <a:ext cx="63991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70000"/>
              </a:lnSpc>
              <a:defRPr sz="3500" b="0" cap="all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Tallinn, 4 October 2017</a:t>
            </a:r>
          </a:p>
        </p:txBody>
      </p:sp>
      <p:sp>
        <p:nvSpPr>
          <p:cNvPr id="142" name="Line"/>
          <p:cNvSpPr/>
          <p:nvPr/>
        </p:nvSpPr>
        <p:spPr>
          <a:xfrm>
            <a:off x="591587" y="12603018"/>
            <a:ext cx="63383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1987" y="13271379"/>
            <a:ext cx="350826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520" name="2D Pie Chart"/>
          <p:cNvGraphicFramePr/>
          <p:nvPr/>
        </p:nvGraphicFramePr>
        <p:xfrm>
          <a:off x="7753350" y="3353903"/>
          <a:ext cx="8826500" cy="8826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1" name="CERT.GOV.GE"/>
          <p:cNvSpPr/>
          <p:nvPr/>
        </p:nvSpPr>
        <p:spPr>
          <a:xfrm>
            <a:off x="10522850" y="6123404"/>
            <a:ext cx="3287499" cy="328749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dist="76200" dir="7764794" rotWithShape="0">
              <a:srgbClr val="072C65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072C6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CERT.GOV.GE</a:t>
            </a:r>
          </a:p>
        </p:txBody>
      </p:sp>
      <p:sp>
        <p:nvSpPr>
          <p:cNvPr id="522" name="ISPs"/>
          <p:cNvSpPr txBox="1"/>
          <p:nvPr/>
        </p:nvSpPr>
        <p:spPr>
          <a:xfrm>
            <a:off x="9571217" y="5606401"/>
            <a:ext cx="86220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ISPs</a:t>
            </a:r>
          </a:p>
        </p:txBody>
      </p:sp>
      <p:sp>
        <p:nvSpPr>
          <p:cNvPr id="523" name="INTERNATIONAL…"/>
          <p:cNvSpPr txBox="1"/>
          <p:nvPr/>
        </p:nvSpPr>
        <p:spPr>
          <a:xfrm>
            <a:off x="12452232" y="5398121"/>
            <a:ext cx="3359659" cy="1038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INTERNATIONAL</a:t>
            </a:r>
          </a:p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PARTNERS</a:t>
            </a:r>
          </a:p>
        </p:txBody>
      </p:sp>
      <p:sp>
        <p:nvSpPr>
          <p:cNvPr id="524" name="INFORMATION…"/>
          <p:cNvSpPr txBox="1"/>
          <p:nvPr/>
        </p:nvSpPr>
        <p:spPr>
          <a:xfrm>
            <a:off x="12629016" y="9520562"/>
            <a:ext cx="3006091" cy="1038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INFORMATION</a:t>
            </a:r>
          </a:p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SOCIETY</a:t>
            </a:r>
          </a:p>
        </p:txBody>
      </p:sp>
      <p:sp>
        <p:nvSpPr>
          <p:cNvPr id="525" name="GOVERNMENT…"/>
          <p:cNvSpPr txBox="1"/>
          <p:nvPr/>
        </p:nvSpPr>
        <p:spPr>
          <a:xfrm>
            <a:off x="8737385" y="9661920"/>
            <a:ext cx="28597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/>
              <a:t>GOVERNMENT</a:t>
            </a:r>
          </a:p>
          <a:p>
            <a:pPr>
              <a:lnSpc>
                <a:spcPct val="80000"/>
              </a:lnSpc>
              <a:defRPr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 smtClean="0"/>
              <a:t>ENTITIES</a:t>
            </a:r>
            <a:r>
              <a:rPr lang="en-US" dirty="0" smtClean="0"/>
              <a:t> /CIIs</a:t>
            </a:r>
            <a:endParaRPr dirty="0"/>
          </a:p>
        </p:txBody>
      </p:sp>
      <p:grpSp>
        <p:nvGrpSpPr>
          <p:cNvPr id="529" name="Group"/>
          <p:cNvGrpSpPr/>
          <p:nvPr/>
        </p:nvGrpSpPr>
        <p:grpSpPr>
          <a:xfrm>
            <a:off x="16589968" y="3436297"/>
            <a:ext cx="6261266" cy="2658127"/>
            <a:chOff x="0" y="0"/>
            <a:chExt cx="6261264" cy="2658126"/>
          </a:xfrm>
        </p:grpSpPr>
        <p:sp>
          <p:nvSpPr>
            <p:cNvPr id="526" name="Rectangle"/>
            <p:cNvSpPr/>
            <p:nvPr/>
          </p:nvSpPr>
          <p:spPr>
            <a:xfrm>
              <a:off x="80838" y="234937"/>
              <a:ext cx="6180427" cy="242319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527" name="Rectangle"/>
            <p:cNvSpPr/>
            <p:nvPr/>
          </p:nvSpPr>
          <p:spPr>
            <a:xfrm>
              <a:off x="0" y="0"/>
              <a:ext cx="6116926" cy="2501387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63500" cap="flat">
              <a:solidFill>
                <a:srgbClr val="072C6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ts val="4800"/>
                </a:lnSpc>
                <a:defRPr sz="2500" b="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528" name="Receive information on cyber incidents in Georgian cyberspace"/>
            <p:cNvSpPr txBox="1"/>
            <p:nvPr/>
          </p:nvSpPr>
          <p:spPr>
            <a:xfrm>
              <a:off x="80838" y="563713"/>
              <a:ext cx="5972187" cy="1373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63020" indent="-463020" algn="l" defTabSz="355600">
                <a:buSzPct val="125000"/>
                <a:buChar char="•"/>
                <a:defRPr sz="35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BPG Nateli Mt"/>
                </a:defRPr>
              </a:lvl1pPr>
            </a:lstStyle>
            <a:p>
              <a:r>
                <a:t>Receive information on cyber incidents in Georgian cyberspace  </a:t>
              </a:r>
            </a:p>
          </p:txBody>
        </p:sp>
      </p:grpSp>
      <p:grpSp>
        <p:nvGrpSpPr>
          <p:cNvPr id="533" name="Group"/>
          <p:cNvGrpSpPr/>
          <p:nvPr/>
        </p:nvGrpSpPr>
        <p:grpSpPr>
          <a:xfrm>
            <a:off x="16589968" y="9414084"/>
            <a:ext cx="6261266" cy="2658127"/>
            <a:chOff x="0" y="0"/>
            <a:chExt cx="6261264" cy="2658126"/>
          </a:xfrm>
        </p:grpSpPr>
        <p:sp>
          <p:nvSpPr>
            <p:cNvPr id="530" name="Rectangle"/>
            <p:cNvSpPr/>
            <p:nvPr/>
          </p:nvSpPr>
          <p:spPr>
            <a:xfrm>
              <a:off x="80838" y="234937"/>
              <a:ext cx="6180427" cy="242319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531" name="Rectangle"/>
            <p:cNvSpPr/>
            <p:nvPr/>
          </p:nvSpPr>
          <p:spPr>
            <a:xfrm>
              <a:off x="0" y="0"/>
              <a:ext cx="6116926" cy="2501387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63500" cap="flat">
              <a:solidFill>
                <a:srgbClr val="072C6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ts val="4800"/>
                </a:lnSpc>
                <a:defRPr sz="2500" b="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532" name="Awareness campaigns on new threats, emerging attacks"/>
            <p:cNvSpPr txBox="1"/>
            <p:nvPr/>
          </p:nvSpPr>
          <p:spPr>
            <a:xfrm>
              <a:off x="80838" y="563713"/>
              <a:ext cx="5972187" cy="1373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63020" indent="-463020" algn="l" defTabSz="355600">
                <a:buSzPct val="125000"/>
                <a:buChar char="•"/>
                <a:defRPr sz="35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BPG Nateli Mt"/>
                </a:defRPr>
              </a:lvl1pPr>
            </a:lstStyle>
            <a:p>
              <a:r>
                <a:t>Awareness campaigns on new threats, emerging attacks</a:t>
              </a:r>
            </a:p>
          </p:txBody>
        </p:sp>
      </p:grpSp>
      <p:grpSp>
        <p:nvGrpSpPr>
          <p:cNvPr id="537" name="Group"/>
          <p:cNvGrpSpPr/>
          <p:nvPr/>
        </p:nvGrpSpPr>
        <p:grpSpPr>
          <a:xfrm>
            <a:off x="1618511" y="3449196"/>
            <a:ext cx="6261265" cy="2658128"/>
            <a:chOff x="0" y="0"/>
            <a:chExt cx="6261264" cy="2658126"/>
          </a:xfrm>
        </p:grpSpPr>
        <p:sp>
          <p:nvSpPr>
            <p:cNvPr id="534" name="Rectangle"/>
            <p:cNvSpPr/>
            <p:nvPr/>
          </p:nvSpPr>
          <p:spPr>
            <a:xfrm>
              <a:off x="80838" y="234937"/>
              <a:ext cx="6180427" cy="242319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535" name="Rectangle"/>
            <p:cNvSpPr/>
            <p:nvPr/>
          </p:nvSpPr>
          <p:spPr>
            <a:xfrm>
              <a:off x="0" y="0"/>
              <a:ext cx="6116926" cy="2501387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63500" cap="flat">
              <a:solidFill>
                <a:srgbClr val="072C6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ts val="4800"/>
                </a:lnSpc>
                <a:defRPr sz="2500" b="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536" name="Provide Information on network abuse and infected IPs"/>
            <p:cNvSpPr txBox="1"/>
            <p:nvPr/>
          </p:nvSpPr>
          <p:spPr>
            <a:xfrm>
              <a:off x="80838" y="563713"/>
              <a:ext cx="5972187" cy="1373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63020" indent="-463020" algn="l" defTabSz="355600">
                <a:buSzPct val="125000"/>
                <a:buChar char="•"/>
                <a:defRPr sz="35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BPG Nateli Mt"/>
                </a:defRPr>
              </a:lvl1pPr>
            </a:lstStyle>
            <a:p>
              <a:r>
                <a:rPr dirty="0"/>
                <a:t>Provide Information on network abuse and infected IPs</a:t>
              </a:r>
            </a:p>
          </p:txBody>
        </p:sp>
      </p:grpSp>
      <p:grpSp>
        <p:nvGrpSpPr>
          <p:cNvPr id="541" name="Group"/>
          <p:cNvGrpSpPr/>
          <p:nvPr/>
        </p:nvGrpSpPr>
        <p:grpSpPr>
          <a:xfrm>
            <a:off x="1618511" y="9426983"/>
            <a:ext cx="6261265" cy="2658127"/>
            <a:chOff x="0" y="0"/>
            <a:chExt cx="6261264" cy="2658126"/>
          </a:xfrm>
        </p:grpSpPr>
        <p:sp>
          <p:nvSpPr>
            <p:cNvPr id="538" name="Rectangle"/>
            <p:cNvSpPr/>
            <p:nvPr/>
          </p:nvSpPr>
          <p:spPr>
            <a:xfrm>
              <a:off x="80838" y="234937"/>
              <a:ext cx="6180427" cy="242319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539" name="Rectangle"/>
            <p:cNvSpPr/>
            <p:nvPr/>
          </p:nvSpPr>
          <p:spPr>
            <a:xfrm>
              <a:off x="0" y="0"/>
              <a:ext cx="6116926" cy="2501387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63500" cap="flat">
              <a:solidFill>
                <a:srgbClr val="072C6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ts val="4800"/>
                </a:lnSpc>
                <a:defRPr sz="2500" b="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540" name="Provide information and assistance in handling  cyber attacks"/>
            <p:cNvSpPr txBox="1"/>
            <p:nvPr/>
          </p:nvSpPr>
          <p:spPr>
            <a:xfrm>
              <a:off x="80838" y="563713"/>
              <a:ext cx="5972187" cy="1373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63020" indent="-463020" algn="l" defTabSz="355600">
                <a:buSzPct val="125000"/>
                <a:buChar char="•"/>
                <a:defRPr sz="35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BPG Nateli Mt"/>
                </a:defRPr>
              </a:lvl1pPr>
            </a:lstStyle>
            <a:p>
              <a:r>
                <a:t>Provide information and assistance in handling  cyber attacks</a:t>
              </a:r>
            </a:p>
          </p:txBody>
        </p:sp>
      </p:grpSp>
      <p:sp>
        <p:nvSpPr>
          <p:cNvPr id="542" name="#keypillarsforsuccess…"/>
          <p:cNvSpPr txBox="1">
            <a:spLocks noGrp="1"/>
          </p:cNvSpPr>
          <p:nvPr>
            <p:ph type="title"/>
          </p:nvPr>
        </p:nvSpPr>
        <p:spPr>
          <a:xfrm>
            <a:off x="508000" y="177800"/>
            <a:ext cx="14037606" cy="2286000"/>
          </a:xfrm>
          <a:prstGeom prst="rect">
            <a:avLst/>
          </a:prstGeom>
        </p:spPr>
        <p:txBody>
          <a:bodyPr/>
          <a:lstStyle/>
          <a:p>
            <a:pPr>
              <a:defRPr sz="3500"/>
            </a:pPr>
            <a:r>
              <a:t>#keypillarsforsuccess</a:t>
            </a:r>
          </a:p>
          <a:p>
            <a:r>
              <a:t>V. Trust based Public-Private Partnership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60" y="2030883"/>
            <a:ext cx="24860167" cy="11905335"/>
          </a:xfrm>
          <a:prstGeom prst="rect">
            <a:avLst/>
          </a:prstGeom>
        </p:spPr>
      </p:pic>
      <p:sp>
        <p:nvSpPr>
          <p:cNvPr id="2" name="Line 55"/>
          <p:cNvSpPr>
            <a:spLocks noChangeShapeType="1"/>
          </p:cNvSpPr>
          <p:nvPr/>
        </p:nvSpPr>
        <p:spPr bwMode="auto">
          <a:xfrm flipV="1">
            <a:off x="4108953" y="2411896"/>
            <a:ext cx="15770086" cy="26504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688166">
              <a:defRPr/>
            </a:pPr>
            <a:endParaRPr lang="en-US" sz="3324" dirty="0"/>
          </a:p>
        </p:txBody>
      </p:sp>
      <p:sp>
        <p:nvSpPr>
          <p:cNvPr id="7" name="Line 55"/>
          <p:cNvSpPr>
            <a:spLocks noChangeShapeType="1"/>
          </p:cNvSpPr>
          <p:nvPr/>
        </p:nvSpPr>
        <p:spPr bwMode="auto">
          <a:xfrm>
            <a:off x="6867423" y="7296037"/>
            <a:ext cx="15380707" cy="52614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688166">
              <a:defRPr/>
            </a:pPr>
            <a:endParaRPr lang="en-US" sz="3324" dirty="0"/>
          </a:p>
        </p:txBody>
      </p:sp>
      <p:pic>
        <p:nvPicPr>
          <p:cNvPr id="1028" name="Picture 4" descr="Image result for Estonian flag circ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000" y="10820880"/>
            <a:ext cx="1326040" cy="1317016"/>
          </a:xfrm>
          <a:prstGeom prst="rect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  <a:extLst/>
        </p:spPr>
      </p:pic>
      <p:sp>
        <p:nvSpPr>
          <p:cNvPr id="45" name="Rectangle 44"/>
          <p:cNvSpPr/>
          <p:nvPr/>
        </p:nvSpPr>
        <p:spPr>
          <a:xfrm>
            <a:off x="14453178" y="12189749"/>
            <a:ext cx="1963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ESTONIA</a:t>
            </a:r>
          </a:p>
        </p:txBody>
      </p:sp>
      <p:pic>
        <p:nvPicPr>
          <p:cNvPr id="1030" name="Picture 6" descr="Image result for Austria flag circ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534" y="10737719"/>
            <a:ext cx="1374516" cy="13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12474907" y="12158567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/>
              <a:t>AUSTRIA</a:t>
            </a:r>
          </a:p>
        </p:txBody>
      </p:sp>
      <p:sp>
        <p:nvSpPr>
          <p:cNvPr id="50" name="Line 55"/>
          <p:cNvSpPr>
            <a:spLocks noChangeShapeType="1"/>
          </p:cNvSpPr>
          <p:nvPr/>
        </p:nvSpPr>
        <p:spPr bwMode="auto">
          <a:xfrm flipV="1">
            <a:off x="6867423" y="10318783"/>
            <a:ext cx="16063723" cy="47128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688166">
              <a:defRPr/>
            </a:pPr>
            <a:endParaRPr lang="en-US" sz="3324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948" y="8005419"/>
            <a:ext cx="1064778" cy="1081036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823144" y="9418775"/>
            <a:ext cx="152958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UKRAINE</a:t>
            </a:r>
          </a:p>
        </p:txBody>
      </p:sp>
      <p:pic>
        <p:nvPicPr>
          <p:cNvPr id="1034" name="Picture 10" descr="Image result for Azerbaijan flag circ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956" y="8099154"/>
            <a:ext cx="1086610" cy="10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9518923" y="9377106"/>
            <a:ext cx="208582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AZERBAIJAN</a:t>
            </a:r>
          </a:p>
        </p:txBody>
      </p:sp>
      <p:pic>
        <p:nvPicPr>
          <p:cNvPr id="1038" name="Picture 14" descr="Image result for Moldova flag circ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736" y="8045688"/>
            <a:ext cx="1128662" cy="11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1730805" y="9372225"/>
            <a:ext cx="16914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MOLDOVA</a:t>
            </a:r>
          </a:p>
        </p:txBody>
      </p:sp>
      <p:pic>
        <p:nvPicPr>
          <p:cNvPr id="1040" name="Picture 16" descr="Image result for Afghanistan flag circ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831" y="7983551"/>
            <a:ext cx="1149794" cy="1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13466722" y="9362337"/>
            <a:ext cx="233108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AFGHANISTAN</a:t>
            </a:r>
          </a:p>
        </p:txBody>
      </p:sp>
      <p:pic>
        <p:nvPicPr>
          <p:cNvPr id="1042" name="Picture 18" descr="Image result for Macedonia flag circ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815" y="8042262"/>
            <a:ext cx="1110190" cy="11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15923863" y="9402894"/>
            <a:ext cx="1923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/>
              <a:t>MACEDONIA</a:t>
            </a:r>
          </a:p>
        </p:txBody>
      </p:sp>
      <p:pic>
        <p:nvPicPr>
          <p:cNvPr id="1044" name="Picture 20" descr="Image result for Montenegro flag circ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195" y="7964453"/>
            <a:ext cx="1165942" cy="11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17957407" y="9392495"/>
            <a:ext cx="2238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/>
              <a:t>MONTENEGRO</a:t>
            </a:r>
          </a:p>
        </p:txBody>
      </p:sp>
      <p:pic>
        <p:nvPicPr>
          <p:cNvPr id="1046" name="Picture 22" descr="Image result for Mongolia flag circ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6" y="8022889"/>
            <a:ext cx="1040570" cy="10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20313285" y="9362337"/>
            <a:ext cx="17379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/>
              <a:t>MONGOLIA</a:t>
            </a:r>
          </a:p>
        </p:txBody>
      </p:sp>
      <p:pic>
        <p:nvPicPr>
          <p:cNvPr id="1048" name="Picture 24" descr="Image result for ITALY flag circl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804" y="10727559"/>
            <a:ext cx="1541776" cy="142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8754763" y="12189751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ITALY</a:t>
            </a:r>
          </a:p>
        </p:txBody>
      </p:sp>
      <p:sp>
        <p:nvSpPr>
          <p:cNvPr id="71" name="Ellipse 76"/>
          <p:cNvSpPr/>
          <p:nvPr/>
        </p:nvSpPr>
        <p:spPr bwMode="auto">
          <a:xfrm>
            <a:off x="10658484" y="10861824"/>
            <a:ext cx="1143796" cy="1105876"/>
          </a:xfrm>
          <a:prstGeom prst="ellipse">
            <a:avLst/>
          </a:prstGeom>
          <a:blipFill dpi="0" rotWithShape="1">
            <a:blip r:embed="rId13"/>
            <a:srcRect/>
            <a:stretch>
              <a:fillRect l="-26000" r="-100000"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3324" dirty="0"/>
          </a:p>
        </p:txBody>
      </p:sp>
      <p:sp>
        <p:nvSpPr>
          <p:cNvPr id="60" name="Rectangle 59"/>
          <p:cNvSpPr/>
          <p:nvPr/>
        </p:nvSpPr>
        <p:spPr>
          <a:xfrm>
            <a:off x="10401992" y="12208177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GERMANY</a:t>
            </a:r>
          </a:p>
        </p:txBody>
      </p:sp>
      <p:pic>
        <p:nvPicPr>
          <p:cNvPr id="1050" name="Picture 26" descr="Image result for poland flag circl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342" y="10942227"/>
            <a:ext cx="1196388" cy="99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17023927" y="1219825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/>
              <a:t>POLAND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5533" y="3201391"/>
            <a:ext cx="1064778" cy="985894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7637758" y="4452801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ROMANIA</a:t>
            </a:r>
          </a:p>
        </p:txBody>
      </p:sp>
      <p:pic>
        <p:nvPicPr>
          <p:cNvPr id="1054" name="Picture 30" descr="Image result for Latvia flag circl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309" y="3219684"/>
            <a:ext cx="1064786" cy="9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9694863" y="4427915"/>
            <a:ext cx="1295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LATVIA</a:t>
            </a:r>
          </a:p>
        </p:txBody>
      </p:sp>
      <p:pic>
        <p:nvPicPr>
          <p:cNvPr id="1056" name="Picture 32" descr="Image result for Lithuania flag circl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280" y="3219685"/>
            <a:ext cx="1093580" cy="10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11457737" y="444607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LITHUANIA</a:t>
            </a:r>
          </a:p>
        </p:txBody>
      </p:sp>
      <p:pic>
        <p:nvPicPr>
          <p:cNvPr id="1058" name="Picture 34" descr="Image result for Armenia flag circl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711" y="3201390"/>
            <a:ext cx="1051730" cy="10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13422294" y="4423373"/>
            <a:ext cx="1622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ARMENIA</a:t>
            </a:r>
          </a:p>
        </p:txBody>
      </p:sp>
      <p:pic>
        <p:nvPicPr>
          <p:cNvPr id="84" name="Picture 10" descr="Image result for Azerbaijan flag circl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005" y="3195226"/>
            <a:ext cx="1129230" cy="10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15085950" y="4423373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AZERBAIJAN</a:t>
            </a:r>
          </a:p>
        </p:txBody>
      </p:sp>
      <p:pic>
        <p:nvPicPr>
          <p:cNvPr id="86" name="Picture 14" descr="Image result for Moldova flag circl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434" y="3180226"/>
            <a:ext cx="1153960" cy="10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17202326" y="4381001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/>
              <a:t>MOLDOVA</a:t>
            </a:r>
          </a:p>
        </p:txBody>
      </p:sp>
      <p:pic>
        <p:nvPicPr>
          <p:cNvPr id="1060" name="Picture 36" descr="Image result for Bulgaria flag circl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29" y="5147322"/>
            <a:ext cx="1109806" cy="11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459506" y="64080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BULGARIA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096" y="5230600"/>
            <a:ext cx="1081800" cy="1081036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0597547" y="6394817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/>
              <a:t>UKRAINE</a:t>
            </a:r>
          </a:p>
        </p:txBody>
      </p:sp>
      <p:pic>
        <p:nvPicPr>
          <p:cNvPr id="95" name="Picture 24" descr="Image result for ITALY flag circl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678" y="5073219"/>
            <a:ext cx="1451252" cy="142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12715357" y="639107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/>
              <a:t>ITALY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658511" y="5226429"/>
            <a:ext cx="1155662" cy="1130302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16386815" y="6408085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/>
              <a:t>HUNGARY</a:t>
            </a:r>
          </a:p>
        </p:txBody>
      </p:sp>
      <p:pic>
        <p:nvPicPr>
          <p:cNvPr id="1066" name="Picture 42" descr="Image result for Turkey flag circl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133" y="5222669"/>
            <a:ext cx="1169014" cy="112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4557777" y="6408085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/>
              <a:t>TURKEY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500"/>
            </a:pPr>
            <a:r>
              <a:rPr lang="en-US" dirty="0"/>
              <a:t>#</a:t>
            </a:r>
            <a:r>
              <a:rPr lang="en-US" dirty="0" err="1"/>
              <a:t>keypillarsforsuccess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VI. International Cooperation</a:t>
            </a:r>
          </a:p>
        </p:txBody>
      </p:sp>
      <p:grpSp>
        <p:nvGrpSpPr>
          <p:cNvPr id="62" name="Group"/>
          <p:cNvGrpSpPr/>
          <p:nvPr/>
        </p:nvGrpSpPr>
        <p:grpSpPr>
          <a:xfrm>
            <a:off x="3275070" y="3518309"/>
            <a:ext cx="2286001" cy="2286001"/>
            <a:chOff x="0" y="0"/>
            <a:chExt cx="2286000" cy="2286000"/>
          </a:xfrm>
        </p:grpSpPr>
        <p:grpSp>
          <p:nvGrpSpPr>
            <p:cNvPr id="69" name="Group"/>
            <p:cNvGrpSpPr/>
            <p:nvPr/>
          </p:nvGrpSpPr>
          <p:grpSpPr>
            <a:xfrm>
              <a:off x="0" y="0"/>
              <a:ext cx="2286000" cy="2286000"/>
              <a:chOff x="0" y="0"/>
              <a:chExt cx="2286000" cy="2286000"/>
            </a:xfrm>
          </p:grpSpPr>
          <p:sp>
            <p:nvSpPr>
              <p:cNvPr id="74" name="Circle"/>
              <p:cNvSpPr/>
              <p:nvPr/>
            </p:nvSpPr>
            <p:spPr>
              <a:xfrm>
                <a:off x="0" y="0"/>
                <a:ext cx="2286001" cy="2286001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" name="Circle"/>
              <p:cNvSpPr/>
              <p:nvPr/>
            </p:nvSpPr>
            <p:spPr>
              <a:xfrm>
                <a:off x="91857" y="91857"/>
                <a:ext cx="2102286" cy="2102286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0" name="Arrow 2"/>
            <p:cNvSpPr/>
            <p:nvPr/>
          </p:nvSpPr>
          <p:spPr>
            <a:xfrm>
              <a:off x="423885" y="563964"/>
              <a:ext cx="1438230" cy="115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9" y="0"/>
                  </a:moveTo>
                  <a:cubicBezTo>
                    <a:pt x="8457" y="0"/>
                    <a:pt x="6373" y="1103"/>
                    <a:pt x="4819" y="2903"/>
                  </a:cubicBezTo>
                  <a:lnTo>
                    <a:pt x="6744" y="6147"/>
                  </a:lnTo>
                  <a:cubicBezTo>
                    <a:pt x="7744" y="4819"/>
                    <a:pt x="9169" y="3989"/>
                    <a:pt x="10749" y="3989"/>
                  </a:cubicBezTo>
                  <a:cubicBezTo>
                    <a:pt x="13751" y="3989"/>
                    <a:pt x="16189" y="6985"/>
                    <a:pt x="16232" y="10700"/>
                  </a:cubicBezTo>
                  <a:lnTo>
                    <a:pt x="14265" y="10700"/>
                  </a:lnTo>
                  <a:lnTo>
                    <a:pt x="17933" y="16883"/>
                  </a:lnTo>
                  <a:lnTo>
                    <a:pt x="21600" y="10700"/>
                  </a:lnTo>
                  <a:lnTo>
                    <a:pt x="19444" y="10700"/>
                  </a:lnTo>
                  <a:cubicBezTo>
                    <a:pt x="19401" y="4782"/>
                    <a:pt x="15525" y="0"/>
                    <a:pt x="10749" y="0"/>
                  </a:cubicBezTo>
                  <a:close/>
                  <a:moveTo>
                    <a:pt x="3667" y="4515"/>
                  </a:moveTo>
                  <a:lnTo>
                    <a:pt x="0" y="10700"/>
                  </a:lnTo>
                  <a:lnTo>
                    <a:pt x="2054" y="10700"/>
                  </a:lnTo>
                  <a:cubicBezTo>
                    <a:pt x="2053" y="10733"/>
                    <a:pt x="2054" y="10767"/>
                    <a:pt x="2054" y="10801"/>
                  </a:cubicBezTo>
                  <a:cubicBezTo>
                    <a:pt x="2054" y="16766"/>
                    <a:pt x="5946" y="21600"/>
                    <a:pt x="10749" y="21600"/>
                  </a:cubicBezTo>
                  <a:cubicBezTo>
                    <a:pt x="13080" y="21600"/>
                    <a:pt x="15197" y="20461"/>
                    <a:pt x="16759" y="18607"/>
                  </a:cubicBezTo>
                  <a:lnTo>
                    <a:pt x="14814" y="15375"/>
                  </a:lnTo>
                  <a:cubicBezTo>
                    <a:pt x="13811" y="16749"/>
                    <a:pt x="12360" y="17611"/>
                    <a:pt x="10749" y="17611"/>
                  </a:cubicBezTo>
                  <a:cubicBezTo>
                    <a:pt x="7720" y="17611"/>
                    <a:pt x="5266" y="14563"/>
                    <a:pt x="5266" y="10801"/>
                  </a:cubicBezTo>
                  <a:cubicBezTo>
                    <a:pt x="5266" y="10767"/>
                    <a:pt x="5265" y="10733"/>
                    <a:pt x="5266" y="10700"/>
                  </a:cubicBezTo>
                  <a:lnTo>
                    <a:pt x="7335" y="10700"/>
                  </a:lnTo>
                  <a:lnTo>
                    <a:pt x="3667" y="45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Off val="16847"/>
                  </a:schemeClr>
                </a:gs>
                <a:gs pos="100000">
                  <a:schemeClr val="accent1">
                    <a:lumOff val="-13575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8" name="Group"/>
          <p:cNvGrpSpPr/>
          <p:nvPr/>
        </p:nvGrpSpPr>
        <p:grpSpPr>
          <a:xfrm>
            <a:off x="3275282" y="7332336"/>
            <a:ext cx="2286001" cy="2286001"/>
            <a:chOff x="0" y="0"/>
            <a:chExt cx="2286000" cy="2286000"/>
          </a:xfrm>
        </p:grpSpPr>
        <p:grpSp>
          <p:nvGrpSpPr>
            <p:cNvPr id="82" name="Group"/>
            <p:cNvGrpSpPr/>
            <p:nvPr/>
          </p:nvGrpSpPr>
          <p:grpSpPr>
            <a:xfrm>
              <a:off x="0" y="0"/>
              <a:ext cx="2286000" cy="2286000"/>
              <a:chOff x="0" y="0"/>
              <a:chExt cx="2286000" cy="2286000"/>
            </a:xfrm>
          </p:grpSpPr>
          <p:sp>
            <p:nvSpPr>
              <p:cNvPr id="85" name="Circle"/>
              <p:cNvSpPr/>
              <p:nvPr/>
            </p:nvSpPr>
            <p:spPr>
              <a:xfrm>
                <a:off x="0" y="0"/>
                <a:ext cx="2286001" cy="2286001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7" name="Circle"/>
              <p:cNvSpPr/>
              <p:nvPr/>
            </p:nvSpPr>
            <p:spPr>
              <a:xfrm>
                <a:off x="91857" y="91857"/>
                <a:ext cx="2102286" cy="2102286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83" name="Arrow Sign"/>
            <p:cNvSpPr/>
            <p:nvPr/>
          </p:nvSpPr>
          <p:spPr>
            <a:xfrm>
              <a:off x="597341" y="813918"/>
              <a:ext cx="1091318" cy="658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2" y="0"/>
                  </a:moveTo>
                  <a:cubicBezTo>
                    <a:pt x="827" y="0"/>
                    <a:pt x="0" y="1369"/>
                    <a:pt x="0" y="3051"/>
                  </a:cubicBezTo>
                  <a:lnTo>
                    <a:pt x="0" y="18546"/>
                  </a:lnTo>
                  <a:cubicBezTo>
                    <a:pt x="0" y="20228"/>
                    <a:pt x="827" y="21600"/>
                    <a:pt x="1842" y="21600"/>
                  </a:cubicBezTo>
                  <a:lnTo>
                    <a:pt x="19758" y="21600"/>
                  </a:lnTo>
                  <a:cubicBezTo>
                    <a:pt x="20773" y="21600"/>
                    <a:pt x="21600" y="20228"/>
                    <a:pt x="21600" y="18546"/>
                  </a:cubicBezTo>
                  <a:lnTo>
                    <a:pt x="21600" y="3051"/>
                  </a:lnTo>
                  <a:cubicBezTo>
                    <a:pt x="21600" y="1369"/>
                    <a:pt x="20773" y="0"/>
                    <a:pt x="19758" y="0"/>
                  </a:cubicBezTo>
                  <a:lnTo>
                    <a:pt x="1842" y="0"/>
                  </a:lnTo>
                  <a:close/>
                  <a:moveTo>
                    <a:pt x="1842" y="1246"/>
                  </a:moveTo>
                  <a:lnTo>
                    <a:pt x="19758" y="1246"/>
                  </a:lnTo>
                  <a:cubicBezTo>
                    <a:pt x="20359" y="1246"/>
                    <a:pt x="20849" y="2054"/>
                    <a:pt x="20849" y="3051"/>
                  </a:cubicBezTo>
                  <a:lnTo>
                    <a:pt x="20849" y="18546"/>
                  </a:lnTo>
                  <a:cubicBezTo>
                    <a:pt x="20849" y="19543"/>
                    <a:pt x="20359" y="20354"/>
                    <a:pt x="19758" y="20354"/>
                  </a:cubicBezTo>
                  <a:lnTo>
                    <a:pt x="1842" y="20354"/>
                  </a:lnTo>
                  <a:cubicBezTo>
                    <a:pt x="1241" y="20354"/>
                    <a:pt x="751" y="19543"/>
                    <a:pt x="751" y="18546"/>
                  </a:cubicBezTo>
                  <a:lnTo>
                    <a:pt x="751" y="3051"/>
                  </a:lnTo>
                  <a:cubicBezTo>
                    <a:pt x="751" y="2054"/>
                    <a:pt x="1241" y="1246"/>
                    <a:pt x="1842" y="1246"/>
                  </a:cubicBezTo>
                  <a:close/>
                  <a:moveTo>
                    <a:pt x="1842" y="2322"/>
                  </a:moveTo>
                  <a:cubicBezTo>
                    <a:pt x="1600" y="2322"/>
                    <a:pt x="1401" y="2651"/>
                    <a:pt x="1401" y="3051"/>
                  </a:cubicBezTo>
                  <a:lnTo>
                    <a:pt x="1401" y="18546"/>
                  </a:lnTo>
                  <a:cubicBezTo>
                    <a:pt x="1401" y="18947"/>
                    <a:pt x="1600" y="19278"/>
                    <a:pt x="1842" y="19278"/>
                  </a:cubicBezTo>
                  <a:lnTo>
                    <a:pt x="19758" y="19278"/>
                  </a:lnTo>
                  <a:cubicBezTo>
                    <a:pt x="20000" y="19278"/>
                    <a:pt x="20199" y="18947"/>
                    <a:pt x="20199" y="18546"/>
                  </a:cubicBezTo>
                  <a:lnTo>
                    <a:pt x="20199" y="3051"/>
                  </a:lnTo>
                  <a:cubicBezTo>
                    <a:pt x="20199" y="2651"/>
                    <a:pt x="20000" y="2322"/>
                    <a:pt x="19758" y="2322"/>
                  </a:cubicBezTo>
                  <a:lnTo>
                    <a:pt x="1842" y="2322"/>
                  </a:lnTo>
                  <a:close/>
                  <a:moveTo>
                    <a:pt x="14089" y="5429"/>
                  </a:moveTo>
                  <a:cubicBezTo>
                    <a:pt x="14142" y="5435"/>
                    <a:pt x="14197" y="5466"/>
                    <a:pt x="14246" y="5527"/>
                  </a:cubicBezTo>
                  <a:lnTo>
                    <a:pt x="18336" y="10564"/>
                  </a:lnTo>
                  <a:cubicBezTo>
                    <a:pt x="18432" y="10679"/>
                    <a:pt x="18432" y="10921"/>
                    <a:pt x="18336" y="11036"/>
                  </a:cubicBezTo>
                  <a:lnTo>
                    <a:pt x="14246" y="16073"/>
                  </a:lnTo>
                  <a:cubicBezTo>
                    <a:pt x="14053" y="16314"/>
                    <a:pt x="13773" y="16082"/>
                    <a:pt x="13773" y="15681"/>
                  </a:cubicBezTo>
                  <a:lnTo>
                    <a:pt x="14181" y="13206"/>
                  </a:lnTo>
                  <a:lnTo>
                    <a:pt x="3472" y="13206"/>
                  </a:lnTo>
                  <a:cubicBezTo>
                    <a:pt x="3408" y="13206"/>
                    <a:pt x="3355" y="13118"/>
                    <a:pt x="3355" y="13011"/>
                  </a:cubicBezTo>
                  <a:lnTo>
                    <a:pt x="3355" y="8589"/>
                  </a:lnTo>
                  <a:cubicBezTo>
                    <a:pt x="3355" y="8482"/>
                    <a:pt x="3408" y="8391"/>
                    <a:pt x="3472" y="8391"/>
                  </a:cubicBezTo>
                  <a:lnTo>
                    <a:pt x="14176" y="8391"/>
                  </a:lnTo>
                  <a:lnTo>
                    <a:pt x="13773" y="5919"/>
                  </a:lnTo>
                  <a:cubicBezTo>
                    <a:pt x="13773" y="5618"/>
                    <a:pt x="13928" y="5412"/>
                    <a:pt x="14089" y="542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Off val="16847"/>
                  </a:schemeClr>
                </a:gs>
                <a:gs pos="100000">
                  <a:schemeClr val="accent1">
                    <a:lumOff val="-13575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88" name="Group"/>
          <p:cNvGrpSpPr/>
          <p:nvPr/>
        </p:nvGrpSpPr>
        <p:grpSpPr>
          <a:xfrm>
            <a:off x="3384710" y="10388389"/>
            <a:ext cx="2286001" cy="2286001"/>
            <a:chOff x="0" y="0"/>
            <a:chExt cx="2286000" cy="2286000"/>
          </a:xfrm>
        </p:grpSpPr>
        <p:grpSp>
          <p:nvGrpSpPr>
            <p:cNvPr id="89" name="Group"/>
            <p:cNvGrpSpPr/>
            <p:nvPr/>
          </p:nvGrpSpPr>
          <p:grpSpPr>
            <a:xfrm>
              <a:off x="0" y="0"/>
              <a:ext cx="2286000" cy="2286000"/>
              <a:chOff x="0" y="0"/>
              <a:chExt cx="2286000" cy="2286000"/>
            </a:xfrm>
          </p:grpSpPr>
          <p:sp>
            <p:nvSpPr>
              <p:cNvPr id="91" name="Circle"/>
              <p:cNvSpPr/>
              <p:nvPr/>
            </p:nvSpPr>
            <p:spPr>
              <a:xfrm>
                <a:off x="0" y="0"/>
                <a:ext cx="2286001" cy="2286001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3" name="Circle"/>
              <p:cNvSpPr/>
              <p:nvPr/>
            </p:nvSpPr>
            <p:spPr>
              <a:xfrm>
                <a:off x="91857" y="91857"/>
                <a:ext cx="2102286" cy="2102286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90" name="Arrow Sign"/>
            <p:cNvSpPr/>
            <p:nvPr/>
          </p:nvSpPr>
          <p:spPr>
            <a:xfrm flipH="1">
              <a:off x="597341" y="813918"/>
              <a:ext cx="1091318" cy="658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2" y="0"/>
                  </a:moveTo>
                  <a:cubicBezTo>
                    <a:pt x="827" y="0"/>
                    <a:pt x="0" y="1369"/>
                    <a:pt x="0" y="3051"/>
                  </a:cubicBezTo>
                  <a:lnTo>
                    <a:pt x="0" y="18546"/>
                  </a:lnTo>
                  <a:cubicBezTo>
                    <a:pt x="0" y="20228"/>
                    <a:pt x="827" y="21600"/>
                    <a:pt x="1842" y="21600"/>
                  </a:cubicBezTo>
                  <a:lnTo>
                    <a:pt x="19758" y="21600"/>
                  </a:lnTo>
                  <a:cubicBezTo>
                    <a:pt x="20773" y="21600"/>
                    <a:pt x="21600" y="20228"/>
                    <a:pt x="21600" y="18546"/>
                  </a:cubicBezTo>
                  <a:lnTo>
                    <a:pt x="21600" y="3051"/>
                  </a:lnTo>
                  <a:cubicBezTo>
                    <a:pt x="21600" y="1369"/>
                    <a:pt x="20773" y="0"/>
                    <a:pt x="19758" y="0"/>
                  </a:cubicBezTo>
                  <a:lnTo>
                    <a:pt x="1842" y="0"/>
                  </a:lnTo>
                  <a:close/>
                  <a:moveTo>
                    <a:pt x="1842" y="1246"/>
                  </a:moveTo>
                  <a:lnTo>
                    <a:pt x="19758" y="1246"/>
                  </a:lnTo>
                  <a:cubicBezTo>
                    <a:pt x="20359" y="1246"/>
                    <a:pt x="20849" y="2054"/>
                    <a:pt x="20849" y="3051"/>
                  </a:cubicBezTo>
                  <a:lnTo>
                    <a:pt x="20849" y="18546"/>
                  </a:lnTo>
                  <a:cubicBezTo>
                    <a:pt x="20849" y="19543"/>
                    <a:pt x="20359" y="20354"/>
                    <a:pt x="19758" y="20354"/>
                  </a:cubicBezTo>
                  <a:lnTo>
                    <a:pt x="1842" y="20354"/>
                  </a:lnTo>
                  <a:cubicBezTo>
                    <a:pt x="1241" y="20354"/>
                    <a:pt x="751" y="19543"/>
                    <a:pt x="751" y="18546"/>
                  </a:cubicBezTo>
                  <a:lnTo>
                    <a:pt x="751" y="3051"/>
                  </a:lnTo>
                  <a:cubicBezTo>
                    <a:pt x="751" y="2054"/>
                    <a:pt x="1241" y="1246"/>
                    <a:pt x="1842" y="1246"/>
                  </a:cubicBezTo>
                  <a:close/>
                  <a:moveTo>
                    <a:pt x="1842" y="2322"/>
                  </a:moveTo>
                  <a:cubicBezTo>
                    <a:pt x="1600" y="2322"/>
                    <a:pt x="1401" y="2651"/>
                    <a:pt x="1401" y="3051"/>
                  </a:cubicBezTo>
                  <a:lnTo>
                    <a:pt x="1401" y="18546"/>
                  </a:lnTo>
                  <a:cubicBezTo>
                    <a:pt x="1401" y="18947"/>
                    <a:pt x="1600" y="19278"/>
                    <a:pt x="1842" y="19278"/>
                  </a:cubicBezTo>
                  <a:lnTo>
                    <a:pt x="19758" y="19278"/>
                  </a:lnTo>
                  <a:cubicBezTo>
                    <a:pt x="20000" y="19278"/>
                    <a:pt x="20199" y="18947"/>
                    <a:pt x="20199" y="18546"/>
                  </a:cubicBezTo>
                  <a:lnTo>
                    <a:pt x="20199" y="3051"/>
                  </a:lnTo>
                  <a:cubicBezTo>
                    <a:pt x="20199" y="2651"/>
                    <a:pt x="20000" y="2322"/>
                    <a:pt x="19758" y="2322"/>
                  </a:cubicBezTo>
                  <a:lnTo>
                    <a:pt x="1842" y="2322"/>
                  </a:lnTo>
                  <a:close/>
                  <a:moveTo>
                    <a:pt x="14089" y="5429"/>
                  </a:moveTo>
                  <a:cubicBezTo>
                    <a:pt x="14142" y="5435"/>
                    <a:pt x="14197" y="5466"/>
                    <a:pt x="14246" y="5527"/>
                  </a:cubicBezTo>
                  <a:lnTo>
                    <a:pt x="18336" y="10564"/>
                  </a:lnTo>
                  <a:cubicBezTo>
                    <a:pt x="18432" y="10679"/>
                    <a:pt x="18432" y="10921"/>
                    <a:pt x="18336" y="11036"/>
                  </a:cubicBezTo>
                  <a:lnTo>
                    <a:pt x="14246" y="16073"/>
                  </a:lnTo>
                  <a:cubicBezTo>
                    <a:pt x="14053" y="16314"/>
                    <a:pt x="13773" y="16082"/>
                    <a:pt x="13773" y="15681"/>
                  </a:cubicBezTo>
                  <a:lnTo>
                    <a:pt x="14181" y="13206"/>
                  </a:lnTo>
                  <a:lnTo>
                    <a:pt x="3472" y="13206"/>
                  </a:lnTo>
                  <a:cubicBezTo>
                    <a:pt x="3408" y="13206"/>
                    <a:pt x="3355" y="13118"/>
                    <a:pt x="3355" y="13011"/>
                  </a:cubicBezTo>
                  <a:lnTo>
                    <a:pt x="3355" y="8589"/>
                  </a:lnTo>
                  <a:cubicBezTo>
                    <a:pt x="3355" y="8482"/>
                    <a:pt x="3408" y="8391"/>
                    <a:pt x="3472" y="8391"/>
                  </a:cubicBezTo>
                  <a:lnTo>
                    <a:pt x="14176" y="8391"/>
                  </a:lnTo>
                  <a:lnTo>
                    <a:pt x="13773" y="5919"/>
                  </a:lnTo>
                  <a:cubicBezTo>
                    <a:pt x="13773" y="5618"/>
                    <a:pt x="13928" y="5412"/>
                    <a:pt x="14089" y="542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Off val="16847"/>
                  </a:schemeClr>
                </a:gs>
                <a:gs pos="100000">
                  <a:schemeClr val="accent1">
                    <a:lumOff val="-13575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7790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12" name="#keypillarsforsuccess…"/>
          <p:cNvSpPr txBox="1">
            <a:spLocks noGrp="1"/>
          </p:cNvSpPr>
          <p:nvPr>
            <p:ph type="title"/>
          </p:nvPr>
        </p:nvSpPr>
        <p:spPr>
          <a:xfrm>
            <a:off x="508000" y="63499"/>
            <a:ext cx="11302387" cy="22860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  <a:defRPr sz="3500"/>
            </a:pPr>
            <a:r>
              <a:t>#keypillarsforsuccess</a:t>
            </a:r>
          </a:p>
          <a:p>
            <a:pPr>
              <a:lnSpc>
                <a:spcPct val="70000"/>
              </a:lnSpc>
            </a:pPr>
            <a:r>
              <a:t>VII. Informed and knowledgeable information society </a:t>
            </a:r>
          </a:p>
        </p:txBody>
      </p:sp>
      <p:sp>
        <p:nvSpPr>
          <p:cNvPr id="614" name="Square"/>
          <p:cNvSpPr/>
          <p:nvPr/>
        </p:nvSpPr>
        <p:spPr>
          <a:xfrm>
            <a:off x="1070141" y="3554311"/>
            <a:ext cx="596543" cy="596543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5" name="Square"/>
          <p:cNvSpPr/>
          <p:nvPr/>
        </p:nvSpPr>
        <p:spPr>
          <a:xfrm>
            <a:off x="1070140" y="4843738"/>
            <a:ext cx="596543" cy="596542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6" name="Square"/>
          <p:cNvSpPr/>
          <p:nvPr/>
        </p:nvSpPr>
        <p:spPr>
          <a:xfrm>
            <a:off x="1070139" y="6310007"/>
            <a:ext cx="596543" cy="596542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7" name="Square"/>
          <p:cNvSpPr/>
          <p:nvPr/>
        </p:nvSpPr>
        <p:spPr>
          <a:xfrm>
            <a:off x="1070138" y="7934518"/>
            <a:ext cx="596543" cy="596543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8" name="Square"/>
          <p:cNvSpPr/>
          <p:nvPr/>
        </p:nvSpPr>
        <p:spPr>
          <a:xfrm>
            <a:off x="1070141" y="9400787"/>
            <a:ext cx="596543" cy="596542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9" name="Square"/>
          <p:cNvSpPr/>
          <p:nvPr/>
        </p:nvSpPr>
        <p:spPr>
          <a:xfrm>
            <a:off x="1070141" y="10867055"/>
            <a:ext cx="596543" cy="596542"/>
          </a:xfrm>
          <a:prstGeom prst="rect">
            <a:avLst/>
          </a:prstGeom>
          <a:solidFill>
            <a:srgbClr val="F5BB3D"/>
          </a:solidFill>
          <a:ln w="12700">
            <a:miter lim="400000"/>
          </a:ln>
          <a:effectLst>
            <a:outerShdw dist="74759" dir="2403482" rotWithShape="0">
              <a:srgbClr val="134DA2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597025" y="3582843"/>
            <a:ext cx="10698480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 sz="3500" b="0">
                <a:solidFill>
                  <a:srgbClr val="2D2C2D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lang="en-US" sz="3200" b="0" cap="all" dirty="0">
                <a:solidFill>
                  <a:srgbClr val="072C65"/>
                </a:solidFill>
                <a:latin typeface="+mn-lt"/>
                <a:ea typeface="+mn-ea"/>
                <a:cs typeface="+mn-cs"/>
                <a:sym typeface="Avenir Heavy"/>
              </a:rPr>
              <a:t>National Cyber Olympiad - Cyber Cube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961" y="4877112"/>
            <a:ext cx="6126480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 sz="3500" b="0">
                <a:solidFill>
                  <a:srgbClr val="2D2C2D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lang="en-US" sz="3200" b="0" cap="all" dirty="0">
                <a:solidFill>
                  <a:srgbClr val="072C65"/>
                </a:solidFill>
                <a:latin typeface="+mn-lt"/>
                <a:ea typeface="+mn-ea"/>
                <a:cs typeface="+mn-cs"/>
                <a:sym typeface="Avenir Heavy"/>
              </a:rPr>
              <a:t>Cyber-Exe Georgia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6201" y="6389881"/>
            <a:ext cx="60960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 sz="3500" b="0">
                <a:solidFill>
                  <a:srgbClr val="2D2C2D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lang="en-US" sz="3200" cap="all" dirty="0">
                <a:solidFill>
                  <a:srgbClr val="072C65"/>
                </a:solidFill>
                <a:sym typeface="Avenir Heavy"/>
              </a:rPr>
              <a:t>Cyber Class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1280" y="7971802"/>
            <a:ext cx="755903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355600">
              <a:defRPr sz="3500" b="0">
                <a:solidFill>
                  <a:srgbClr val="2D2C2D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lang="en-US" sz="3200" b="0" cap="all" dirty="0">
                <a:solidFill>
                  <a:srgbClr val="072C65"/>
                </a:solidFill>
                <a:sym typeface="Avenir Heavy"/>
              </a:rPr>
              <a:t>FIRST international symposium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6201" y="9553723"/>
            <a:ext cx="994664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b="0" cap="all" dirty="0">
                <a:solidFill>
                  <a:srgbClr val="072C65"/>
                </a:solidFill>
                <a:latin typeface="+mn-lt"/>
                <a:ea typeface="+mn-ea"/>
                <a:cs typeface="+mn-cs"/>
              </a:rPr>
              <a:t>Awareness Rising Campaigns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0" cap="all" dirty="0">
              <a:solidFill>
                <a:srgbClr val="072C6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0141" y="10946930"/>
            <a:ext cx="676656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b="0" cap="all" dirty="0" smtClean="0">
                <a:solidFill>
                  <a:srgbClr val="072C65"/>
                </a:solidFill>
                <a:latin typeface="+mn-lt"/>
                <a:ea typeface="+mn-ea"/>
                <a:cs typeface="+mn-cs"/>
              </a:rPr>
              <a:t>  Training </a:t>
            </a:r>
            <a:r>
              <a:rPr lang="en-US" sz="3200" b="0" cap="all" dirty="0">
                <a:solidFill>
                  <a:srgbClr val="072C65"/>
                </a:solidFill>
                <a:latin typeface="+mn-lt"/>
                <a:ea typeface="+mn-ea"/>
                <a:cs typeface="+mn-cs"/>
              </a:rPr>
              <a:t>courses </a:t>
            </a:r>
          </a:p>
          <a:p>
            <a:endParaRPr lang="en-US" sz="3200" b="0" cap="all" dirty="0">
              <a:solidFill>
                <a:srgbClr val="072C6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resentation.png" descr="present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38845" y="10450547"/>
            <a:ext cx="3347517" cy="233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 41" descr="Obraz 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0824" y="3800308"/>
            <a:ext cx="6914904" cy="4541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team.png" descr="te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46824" y="6759659"/>
            <a:ext cx="3218836" cy="3088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team-2.png" descr="team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15364" y="6906549"/>
            <a:ext cx="4108739" cy="2839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flash-2.png" descr="flash-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435145" y="7278822"/>
            <a:ext cx="2286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kiberolimpiada-cr-730x428.PNG" descr="kiberolimpiada-cr-730x428.PNG"/>
          <p:cNvPicPr>
            <a:picLocks noChangeAspect="1"/>
          </p:cNvPicPr>
          <p:nvPr/>
        </p:nvPicPr>
        <p:blipFill>
          <a:blip r:embed="rId7">
            <a:extLst/>
          </a:blip>
          <a:srcRect r="1461"/>
          <a:stretch>
            <a:fillRect/>
          </a:stretch>
        </p:blipFill>
        <p:spPr>
          <a:xfrm>
            <a:off x="8482433" y="9448445"/>
            <a:ext cx="5407944" cy="3217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Picture 8"/>
          <p:cNvGrpSpPr/>
          <p:nvPr/>
        </p:nvGrpSpPr>
        <p:grpSpPr>
          <a:xfrm>
            <a:off x="18847471" y="2968064"/>
            <a:ext cx="4657725" cy="3486150"/>
            <a:chOff x="0" y="0"/>
            <a:chExt cx="8410902" cy="5791371"/>
          </a:xfrm>
        </p:grpSpPr>
        <p:pic>
          <p:nvPicPr>
            <p:cNvPr id="28" name="Picture 8" descr="Picture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8156903" cy="54611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" name="Picture 8" descr="Picture 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8410903" cy="5791372"/>
            </a:xfrm>
            <a:prstGeom prst="rect">
              <a:avLst/>
            </a:prstGeom>
            <a:effectLst/>
          </p:spPr>
        </p:pic>
      </p:grpSp>
      <p:grpSp>
        <p:nvGrpSpPr>
          <p:cNvPr id="30" name="Picture 6"/>
          <p:cNvGrpSpPr/>
          <p:nvPr/>
        </p:nvGrpSpPr>
        <p:grpSpPr>
          <a:xfrm>
            <a:off x="12969229" y="2933090"/>
            <a:ext cx="5373467" cy="3610449"/>
            <a:chOff x="0" y="0"/>
            <a:chExt cx="7554699" cy="5791012"/>
          </a:xfrm>
        </p:grpSpPr>
        <p:pic>
          <p:nvPicPr>
            <p:cNvPr id="31" name="Picture 6" descr="Picture 6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7427699" cy="54608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" name="Picture 6" descr="Picture 6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373466" cy="57910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tangle"/>
          <p:cNvSpPr/>
          <p:nvPr/>
        </p:nvSpPr>
        <p:spPr>
          <a:xfrm>
            <a:off x="1776515" y="18596929"/>
            <a:ext cx="24471196" cy="10797912"/>
          </a:xfrm>
          <a:prstGeom prst="rect">
            <a:avLst/>
          </a:prstGeom>
          <a:solidFill>
            <a:srgbClr val="F5BB3D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8" name="Why Georgia succeeded?"/>
          <p:cNvSpPr txBox="1">
            <a:spLocks noGrp="1"/>
          </p:cNvSpPr>
          <p:nvPr>
            <p:ph type="title"/>
          </p:nvPr>
        </p:nvSpPr>
        <p:spPr>
          <a:xfrm>
            <a:off x="508000" y="139700"/>
            <a:ext cx="11435705" cy="2286000"/>
          </a:xfrm>
          <a:prstGeom prst="rect">
            <a:avLst/>
          </a:prstGeom>
        </p:spPr>
        <p:txBody>
          <a:bodyPr/>
          <a:lstStyle/>
          <a:p>
            <a:r>
              <a:rPr dirty="0"/>
              <a:t> Why Georgia succeeded? </a:t>
            </a:r>
          </a:p>
        </p:txBody>
      </p:sp>
      <p:sp>
        <p:nvSpPr>
          <p:cNvPr id="6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975" y="13271379"/>
            <a:ext cx="396850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630" name="tbilisi-old-town-georgia.jpg" descr="tbilisi-old-town-georgia.jpg"/>
          <p:cNvPicPr>
            <a:picLocks noChangeAspect="1"/>
          </p:cNvPicPr>
          <p:nvPr/>
        </p:nvPicPr>
        <p:blipFill>
          <a:blip r:embed="rId2">
            <a:extLst/>
          </a:blip>
          <a:srcRect t="4674" b="29499"/>
          <a:stretch>
            <a:fillRect/>
          </a:stretch>
        </p:blipFill>
        <p:spPr>
          <a:xfrm>
            <a:off x="-87635" y="2339483"/>
            <a:ext cx="24559271" cy="10790865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angle"/>
          <p:cNvSpPr/>
          <p:nvPr/>
        </p:nvSpPr>
        <p:spPr>
          <a:xfrm>
            <a:off x="-110040" y="2332435"/>
            <a:ext cx="24604079" cy="10805128"/>
          </a:xfrm>
          <a:prstGeom prst="rect">
            <a:avLst/>
          </a:prstGeom>
          <a:solidFill>
            <a:srgbClr val="F5BB3D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2" name="Comprehensive approach to all major building blocks.…"/>
          <p:cNvSpPr txBox="1"/>
          <p:nvPr/>
        </p:nvSpPr>
        <p:spPr>
          <a:xfrm>
            <a:off x="508000" y="4797007"/>
            <a:ext cx="24046647" cy="508857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COMPREHENSIVE APPROACH TO ALL MAJOR BUILDING </a:t>
            </a:r>
            <a:r>
              <a:rPr lang="en-US" sz="36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BLOCKS</a:t>
            </a:r>
            <a:endParaRPr lang="en-US" sz="36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b="0" dirty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STRATEGIC, POLICY ALIGNMENT AND POLITICAL </a:t>
            </a:r>
            <a:r>
              <a:rPr lang="en-US" sz="3600" b="0" dirty="0" smtClean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WILLINGNESS</a:t>
            </a:r>
            <a:endParaRPr lang="en-US" sz="3600" b="0" dirty="0">
              <a:solidFill>
                <a:schemeClr val="bg1"/>
              </a:solidFill>
              <a:latin typeface="Gill Sans Ultra Bold" panose="020B0A02020104020203" pitchFamily="34" charset="0"/>
              <a:ea typeface="Avenir Black"/>
              <a:cs typeface="Avenir Black"/>
            </a:endParaRP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b="0" dirty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NON-SEPARATION OF INFORMATION SECURITY AND CYBER SECURITY </a:t>
            </a:r>
            <a:r>
              <a:rPr lang="en-US" sz="3600" b="0" dirty="0" smtClean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EFFORTS</a:t>
            </a:r>
            <a:endParaRPr lang="en-US" sz="3600" b="0" dirty="0">
              <a:solidFill>
                <a:schemeClr val="bg1"/>
              </a:solidFill>
              <a:latin typeface="Gill Sans Ultra Bold" panose="020B0A02020104020203" pitchFamily="34" charset="0"/>
              <a:ea typeface="Avenir Black"/>
              <a:cs typeface="Avenir Black"/>
            </a:endParaRP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b="0" dirty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PRAGMATIC AND RISK-BASED </a:t>
            </a:r>
            <a:r>
              <a:rPr lang="en-US" sz="3600" b="0" dirty="0" smtClean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APPROACH</a:t>
            </a:r>
            <a:endParaRPr lang="en-US" sz="3600" b="0" dirty="0">
              <a:solidFill>
                <a:schemeClr val="bg1"/>
              </a:solidFill>
              <a:latin typeface="Gill Sans Ultra Bold" panose="020B0A02020104020203" pitchFamily="34" charset="0"/>
              <a:ea typeface="Avenir Black"/>
              <a:cs typeface="Avenir Black"/>
            </a:endParaRP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b="0" dirty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RECOGNIZING IMPORTANCE OF TRUST AND COOPERATION,  INFORMAL </a:t>
            </a:r>
            <a:r>
              <a:rPr lang="en-US" sz="3600" b="0" dirty="0" smtClean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CHANNELS</a:t>
            </a:r>
            <a:endParaRPr lang="en-US" sz="3600" b="0" dirty="0">
              <a:solidFill>
                <a:schemeClr val="bg1"/>
              </a:solidFill>
              <a:latin typeface="Gill Sans Ultra Bold" panose="020B0A02020104020203" pitchFamily="34" charset="0"/>
              <a:ea typeface="Avenir Black"/>
              <a:cs typeface="Avenir Black"/>
            </a:endParaRP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sz="3600" b="0" dirty="0">
                <a:solidFill>
                  <a:schemeClr val="bg1"/>
                </a:solidFill>
                <a:latin typeface="Gill Sans Ultra Bold" panose="020B0A02020104020203" pitchFamily="34" charset="0"/>
                <a:ea typeface="Avenir Black"/>
                <a:cs typeface="Avenir Black"/>
              </a:rPr>
              <a:t>INTEGRATION WITH EU INFORMATION AND CYBER SECURITY  FRAMEWORKS</a:t>
            </a:r>
            <a:endParaRPr lang="en-US" sz="3600" b="0" dirty="0">
              <a:solidFill>
                <a:schemeClr val="bg1"/>
              </a:solidFill>
              <a:latin typeface="Gill Sans Ultra Bold" panose="020B0A02020104020203" pitchFamily="34" charset="0"/>
              <a:ea typeface="Avenir Black"/>
              <a:cs typeface="Avenir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პატერნ-01.png" descr="პატერნ-01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 rot="2700000">
            <a:off x="-4217212" y="-1515258"/>
            <a:ext cx="19108795" cy="19108795"/>
          </a:xfrm>
          <a:prstGeom prst="rect">
            <a:avLst/>
          </a:prstGeom>
          <a:ln w="25400">
            <a:miter lim="400000"/>
          </a:ln>
          <a:effectLst>
            <a:outerShdw blurRad="139700" dist="65723" dir="5400000" rotWithShape="0">
              <a:srgbClr val="072C65">
                <a:alpha val="48283"/>
              </a:srgbClr>
            </a:outerShdw>
          </a:effectLst>
        </p:spPr>
      </p:pic>
      <p:sp>
        <p:nvSpPr>
          <p:cNvPr id="635" name="Rectangle"/>
          <p:cNvSpPr/>
          <p:nvPr/>
        </p:nvSpPr>
        <p:spPr>
          <a:xfrm>
            <a:off x="-48910" y="11479426"/>
            <a:ext cx="24481820" cy="2236907"/>
          </a:xfrm>
          <a:prstGeom prst="rect">
            <a:avLst/>
          </a:prstGeom>
          <a:solidFill>
            <a:srgbClr val="134DA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36" name="logo eng white-01.png" descr="logo eng white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5304" y="11873665"/>
            <a:ext cx="5078092" cy="1448429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Sub-regional Conference on the role of information and communication…"/>
          <p:cNvSpPr txBox="1"/>
          <p:nvPr/>
        </p:nvSpPr>
        <p:spPr>
          <a:xfrm>
            <a:off x="591587" y="11861279"/>
            <a:ext cx="729235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2000" b="0" cap="all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Sub-regional Conference on the role of information and communication </a:t>
            </a:r>
          </a:p>
          <a:p>
            <a:pPr algn="l" defTabSz="914400">
              <a:defRPr sz="2000" b="0" cap="all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technologies (ICTs) in the context of regional and international security</a:t>
            </a:r>
          </a:p>
        </p:txBody>
      </p:sp>
      <p:sp>
        <p:nvSpPr>
          <p:cNvPr id="638" name="Rectangle"/>
          <p:cNvSpPr/>
          <p:nvPr/>
        </p:nvSpPr>
        <p:spPr>
          <a:xfrm>
            <a:off x="6611628" y="4131387"/>
            <a:ext cx="11553676" cy="50128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9" name="Rectangle"/>
          <p:cNvSpPr/>
          <p:nvPr/>
        </p:nvSpPr>
        <p:spPr>
          <a:xfrm>
            <a:off x="6193295" y="3725334"/>
            <a:ext cx="11831841" cy="5275786"/>
          </a:xfrm>
          <a:prstGeom prst="rect">
            <a:avLst/>
          </a:prstGeom>
          <a:solidFill>
            <a:srgbClr val="F7F8FC"/>
          </a:solidFill>
          <a:ln w="63500">
            <a:solidFill>
              <a:srgbClr val="134DA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0" name="Data Exchange Agency:…"/>
          <p:cNvSpPr txBox="1"/>
          <p:nvPr/>
        </p:nvSpPr>
        <p:spPr>
          <a:xfrm>
            <a:off x="6609672" y="4237246"/>
            <a:ext cx="11164656" cy="4251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Data Exchange Agency:</a:t>
            </a:r>
            <a:endParaRPr b="1" cap="all">
              <a:latin typeface="Segoe UI"/>
              <a:ea typeface="Segoe UI"/>
              <a:cs typeface="Segoe UI"/>
              <a:sym typeface="Segoe UI"/>
            </a:endParaRPr>
          </a:p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Address: University Street#50, Tbilisi, Georgia</a:t>
            </a:r>
            <a:endParaRPr b="1" cap="all">
              <a:latin typeface="Segoe UI"/>
              <a:ea typeface="Segoe UI"/>
              <a:cs typeface="Segoe UI"/>
              <a:sym typeface="Segoe UI"/>
            </a:endParaRPr>
          </a:p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Phone: +995 (32) 2 91 51 40</a:t>
            </a:r>
            <a:endParaRPr b="1" cap="all">
              <a:latin typeface="Segoe UI"/>
              <a:ea typeface="Segoe UI"/>
              <a:cs typeface="Segoe UI"/>
              <a:sym typeface="Segoe UI"/>
            </a:endParaRPr>
          </a:p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E-mail: info@dea.gov.ge   ngoderdzishvili@dea.gov.ge</a:t>
            </a:r>
            <a:endParaRPr b="1" cap="all">
              <a:latin typeface="Segoe UI"/>
              <a:ea typeface="Segoe UI"/>
              <a:cs typeface="Segoe UI"/>
              <a:sym typeface="Segoe UI"/>
            </a:endParaRPr>
          </a:p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Web: </a:t>
            </a:r>
            <a:r>
              <a:rPr u="sng">
                <a:uFill>
                  <a:solidFill>
                    <a:srgbClr val="0563C1"/>
                  </a:solidFill>
                </a:uFill>
                <a:hlinkClick r:id="rId4"/>
              </a:rPr>
              <a:t>www.dea.gov.ge</a:t>
            </a:r>
            <a:r>
              <a:t> / </a:t>
            </a:r>
            <a:r>
              <a:rPr u="sng">
                <a:uFill>
                  <a:solidFill>
                    <a:srgbClr val="0563C1"/>
                  </a:solidFill>
                </a:uFill>
                <a:hlinkClick r:id="rId5"/>
              </a:rPr>
              <a:t>www.cert.gov.ge</a:t>
            </a:r>
            <a:r>
              <a:t> </a:t>
            </a:r>
            <a:endParaRPr b="1" cap="all">
              <a:latin typeface="Segoe UI"/>
              <a:ea typeface="Segoe UI"/>
              <a:cs typeface="Segoe UI"/>
              <a:sym typeface="Segoe UI"/>
            </a:endParaRPr>
          </a:p>
          <a:p>
            <a:pPr defTabSz="355600">
              <a:defRPr sz="4000" b="0">
                <a:solidFill>
                  <a:srgbClr val="134DA2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FB.: მონაცემთა გაცვლის სააგენტო • Data Exchange Agency / CERT.GOV.GE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nternational Recognition of  Georgia’s cyber achievements"/>
          <p:cNvSpPr txBox="1">
            <a:spLocks noGrp="1"/>
          </p:cNvSpPr>
          <p:nvPr>
            <p:ph type="title"/>
          </p:nvPr>
        </p:nvSpPr>
        <p:spPr>
          <a:xfrm>
            <a:off x="508000" y="369792"/>
            <a:ext cx="11435705" cy="2286001"/>
          </a:xfrm>
          <a:prstGeom prst="rect">
            <a:avLst/>
          </a:prstGeom>
        </p:spPr>
        <p:txBody>
          <a:bodyPr/>
          <a:lstStyle/>
          <a:p>
            <a:pPr defTabSz="775969">
              <a:defRPr sz="4230"/>
            </a:pPr>
            <a:r>
              <a:t>International Recognition of </a:t>
            </a:r>
            <a:br/>
            <a:r>
              <a:t>Georgia’s cyber achievements</a:t>
            </a:r>
            <a:br/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926" y="13271379"/>
            <a:ext cx="256948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0300"/>
            <a:ext cx="24384000" cy="10871079"/>
          </a:xfrm>
          <a:prstGeom prst="rect">
            <a:avLst/>
          </a:prstGeom>
          <a:noFill/>
          <a:effectLst/>
        </p:spPr>
      </p:pic>
      <p:pic>
        <p:nvPicPr>
          <p:cNvPr id="37" name="itu-logo.png" descr="itu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652" y="2697149"/>
            <a:ext cx="2111471" cy="24459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8959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nternational Recognition of  Georgia’s cyber achievements"/>
          <p:cNvSpPr txBox="1">
            <a:spLocks noGrp="1"/>
          </p:cNvSpPr>
          <p:nvPr>
            <p:ph type="title"/>
          </p:nvPr>
        </p:nvSpPr>
        <p:spPr>
          <a:xfrm>
            <a:off x="508000" y="88900"/>
            <a:ext cx="11435705" cy="2286000"/>
          </a:xfrm>
          <a:prstGeom prst="rect">
            <a:avLst/>
          </a:prstGeom>
        </p:spPr>
        <p:txBody>
          <a:bodyPr/>
          <a:lstStyle/>
          <a:p>
            <a:r>
              <a:t>International Recognition of </a:t>
            </a:r>
            <a:br/>
            <a:r>
              <a:t>Georgia’s cyber achievements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926" y="13271379"/>
            <a:ext cx="256948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96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332" t="26251" b="6563"/>
          <a:stretch>
            <a:fillRect/>
          </a:stretch>
        </p:blipFill>
        <p:spPr>
          <a:xfrm>
            <a:off x="622818" y="2682099"/>
            <a:ext cx="2919238" cy="151171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georgia"/>
          <p:cNvSpPr txBox="1"/>
          <p:nvPr/>
        </p:nvSpPr>
        <p:spPr>
          <a:xfrm>
            <a:off x="1136831" y="4323036"/>
            <a:ext cx="282639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5000" b="0" cap="small">
                <a:solidFill>
                  <a:srgbClr val="2D2C2D"/>
                </a:solidFill>
                <a:latin typeface="+mj-lt"/>
                <a:ea typeface="+mj-ea"/>
                <a:cs typeface="+mj-cs"/>
                <a:sym typeface="Avenir Heavy"/>
              </a:defRPr>
            </a:lvl1pPr>
          </a:lstStyle>
          <a:p>
            <a:r>
              <a:t>georgia</a:t>
            </a:r>
          </a:p>
        </p:txBody>
      </p:sp>
      <p:grpSp>
        <p:nvGrpSpPr>
          <p:cNvPr id="201" name="Group"/>
          <p:cNvGrpSpPr/>
          <p:nvPr/>
        </p:nvGrpSpPr>
        <p:grpSpPr>
          <a:xfrm>
            <a:off x="583658" y="4384176"/>
            <a:ext cx="677820" cy="677820"/>
            <a:chOff x="0" y="0"/>
            <a:chExt cx="677818" cy="677818"/>
          </a:xfrm>
        </p:grpSpPr>
        <p:sp>
          <p:nvSpPr>
            <p:cNvPr id="198" name="Circle"/>
            <p:cNvSpPr/>
            <p:nvPr/>
          </p:nvSpPr>
          <p:spPr>
            <a:xfrm>
              <a:off x="0" y="0"/>
              <a:ext cx="677819" cy="677819"/>
            </a:xfrm>
            <a:prstGeom prst="ellipse">
              <a:avLst/>
            </a:prstGeom>
            <a:solidFill>
              <a:srgbClr val="721B1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9" name="Circle"/>
            <p:cNvSpPr/>
            <p:nvPr/>
          </p:nvSpPr>
          <p:spPr>
            <a:xfrm>
              <a:off x="38380" y="38379"/>
              <a:ext cx="601059" cy="60106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0" name="georgia.png" descr="georgi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0051" y="120050"/>
              <a:ext cx="437717" cy="437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51572" t="12909" r="5800" b="10274"/>
          <a:stretch>
            <a:fillRect/>
          </a:stretch>
        </p:blipFill>
        <p:spPr>
          <a:xfrm>
            <a:off x="12511028" y="2682098"/>
            <a:ext cx="11435607" cy="10043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Group"/>
          <p:cNvGrpSpPr/>
          <p:nvPr/>
        </p:nvGrpSpPr>
        <p:grpSpPr>
          <a:xfrm>
            <a:off x="362812" y="5686399"/>
            <a:ext cx="11726079" cy="7039813"/>
            <a:chOff x="38100" y="0"/>
            <a:chExt cx="11726078" cy="7039812"/>
          </a:xfrm>
        </p:grpSpPr>
        <p:grpSp>
          <p:nvGrpSpPr>
            <p:cNvPr id="228" name="Group"/>
            <p:cNvGrpSpPr/>
            <p:nvPr/>
          </p:nvGrpSpPr>
          <p:grpSpPr>
            <a:xfrm>
              <a:off x="500584" y="0"/>
              <a:ext cx="10801111" cy="6811498"/>
              <a:chOff x="0" y="0"/>
              <a:chExt cx="10801110" cy="6811497"/>
            </a:xfrm>
          </p:grpSpPr>
          <p:grpSp>
            <p:nvGrpSpPr>
              <p:cNvPr id="215" name="Group"/>
              <p:cNvGrpSpPr/>
              <p:nvPr/>
            </p:nvGrpSpPr>
            <p:grpSpPr>
              <a:xfrm>
                <a:off x="0" y="655765"/>
                <a:ext cx="10801111" cy="6155733"/>
                <a:chOff x="0" y="0"/>
                <a:chExt cx="10801110" cy="6155732"/>
              </a:xfrm>
            </p:grpSpPr>
            <p:sp>
              <p:nvSpPr>
                <p:cNvPr id="203" name="Rectangle"/>
                <p:cNvSpPr/>
                <p:nvPr/>
              </p:nvSpPr>
              <p:spPr>
                <a:xfrm>
                  <a:off x="0" y="0"/>
                  <a:ext cx="816164" cy="6155733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4" name="Rectangle"/>
                <p:cNvSpPr/>
                <p:nvPr/>
              </p:nvSpPr>
              <p:spPr>
                <a:xfrm>
                  <a:off x="907722" y="0"/>
                  <a:ext cx="816165" cy="6155733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5" name="Rectangle"/>
                <p:cNvSpPr/>
                <p:nvPr/>
              </p:nvSpPr>
              <p:spPr>
                <a:xfrm>
                  <a:off x="1815444" y="5113831"/>
                  <a:ext cx="816165" cy="1041902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6" name="Rectangle"/>
                <p:cNvSpPr/>
                <p:nvPr/>
              </p:nvSpPr>
              <p:spPr>
                <a:xfrm>
                  <a:off x="2723167" y="2080579"/>
                  <a:ext cx="816165" cy="4075154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7" name="Rectangle"/>
                <p:cNvSpPr/>
                <p:nvPr/>
              </p:nvSpPr>
              <p:spPr>
                <a:xfrm>
                  <a:off x="3630890" y="1236777"/>
                  <a:ext cx="816164" cy="4918956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8" name="Rectangle"/>
                <p:cNvSpPr/>
                <p:nvPr/>
              </p:nvSpPr>
              <p:spPr>
                <a:xfrm>
                  <a:off x="5446335" y="0"/>
                  <a:ext cx="816164" cy="6155733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09" name="Rectangle"/>
                <p:cNvSpPr/>
                <p:nvPr/>
              </p:nvSpPr>
              <p:spPr>
                <a:xfrm>
                  <a:off x="4538612" y="0"/>
                  <a:ext cx="816165" cy="6155733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10" name="Rectangle"/>
                <p:cNvSpPr/>
                <p:nvPr/>
              </p:nvSpPr>
              <p:spPr>
                <a:xfrm>
                  <a:off x="6354057" y="593043"/>
                  <a:ext cx="816164" cy="5562690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11" name="Rectangle"/>
                <p:cNvSpPr/>
                <p:nvPr/>
              </p:nvSpPr>
              <p:spPr>
                <a:xfrm>
                  <a:off x="7261780" y="4603070"/>
                  <a:ext cx="816164" cy="1552663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12" name="Rectangle"/>
                <p:cNvSpPr/>
                <p:nvPr/>
              </p:nvSpPr>
              <p:spPr>
                <a:xfrm>
                  <a:off x="8169502" y="0"/>
                  <a:ext cx="816164" cy="6155733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13" name="Rectangle"/>
                <p:cNvSpPr/>
                <p:nvPr/>
              </p:nvSpPr>
              <p:spPr>
                <a:xfrm>
                  <a:off x="9077225" y="5113831"/>
                  <a:ext cx="816164" cy="1041902"/>
                </a:xfrm>
                <a:prstGeom prst="rect">
                  <a:avLst/>
                </a:prstGeom>
                <a:solidFill>
                  <a:srgbClr val="95B9DA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14" name="Rectangle"/>
                <p:cNvSpPr/>
                <p:nvPr/>
              </p:nvSpPr>
              <p:spPr>
                <a:xfrm>
                  <a:off x="9984947" y="3807784"/>
                  <a:ext cx="816164" cy="2347949"/>
                </a:xfrm>
                <a:prstGeom prst="rect">
                  <a:avLst/>
                </a:prstGeom>
                <a:solidFill>
                  <a:srgbClr val="C0E0B5"/>
                </a:solidFill>
                <a:ln w="12700" cap="flat">
                  <a:noFill/>
                  <a:miter lim="400000"/>
                </a:ln>
                <a:effectLst>
                  <a:outerShdw dist="76200" dir="7764794" rotWithShape="0">
                    <a:srgbClr val="2D2C2D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216" name="100%"/>
              <p:cNvSpPr txBox="1"/>
              <p:nvPr/>
            </p:nvSpPr>
            <p:spPr>
              <a:xfrm>
                <a:off x="1503" y="0"/>
                <a:ext cx="850393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100%</a:t>
                </a:r>
              </a:p>
            </p:txBody>
          </p:sp>
          <p:sp>
            <p:nvSpPr>
              <p:cNvPr id="217" name="100%"/>
              <p:cNvSpPr txBox="1"/>
              <p:nvPr/>
            </p:nvSpPr>
            <p:spPr>
              <a:xfrm>
                <a:off x="887014" y="0"/>
                <a:ext cx="850393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100%</a:t>
                </a:r>
              </a:p>
            </p:txBody>
          </p:sp>
          <p:sp>
            <p:nvSpPr>
              <p:cNvPr id="218" name="20%"/>
              <p:cNvSpPr txBox="1"/>
              <p:nvPr/>
            </p:nvSpPr>
            <p:spPr>
              <a:xfrm>
                <a:off x="1864034" y="5115857"/>
                <a:ext cx="687985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20%</a:t>
                </a:r>
              </a:p>
            </p:txBody>
          </p:sp>
          <p:sp>
            <p:nvSpPr>
              <p:cNvPr id="219" name="64%"/>
              <p:cNvSpPr txBox="1"/>
              <p:nvPr/>
            </p:nvSpPr>
            <p:spPr>
              <a:xfrm>
                <a:off x="2792114" y="2081356"/>
                <a:ext cx="687986" cy="6577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64%</a:t>
                </a:r>
              </a:p>
            </p:txBody>
          </p:sp>
          <p:sp>
            <p:nvSpPr>
              <p:cNvPr id="220" name="75%"/>
              <p:cNvSpPr txBox="1"/>
              <p:nvPr/>
            </p:nvSpPr>
            <p:spPr>
              <a:xfrm>
                <a:off x="3696852" y="1233178"/>
                <a:ext cx="687986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75%</a:t>
                </a:r>
              </a:p>
            </p:txBody>
          </p:sp>
          <p:sp>
            <p:nvSpPr>
              <p:cNvPr id="221" name="100%"/>
              <p:cNvSpPr txBox="1"/>
              <p:nvPr/>
            </p:nvSpPr>
            <p:spPr>
              <a:xfrm>
                <a:off x="4532603" y="0"/>
                <a:ext cx="850393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100%</a:t>
                </a:r>
              </a:p>
            </p:txBody>
          </p:sp>
          <p:sp>
            <p:nvSpPr>
              <p:cNvPr id="222" name="100%"/>
              <p:cNvSpPr txBox="1"/>
              <p:nvPr/>
            </p:nvSpPr>
            <p:spPr>
              <a:xfrm>
                <a:off x="5418114" y="0"/>
                <a:ext cx="850393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100%</a:t>
                </a:r>
              </a:p>
            </p:txBody>
          </p:sp>
          <p:sp>
            <p:nvSpPr>
              <p:cNvPr id="223" name="89%"/>
              <p:cNvSpPr txBox="1"/>
              <p:nvPr/>
            </p:nvSpPr>
            <p:spPr>
              <a:xfrm>
                <a:off x="6435629" y="595878"/>
                <a:ext cx="687985" cy="6577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89%</a:t>
                </a:r>
              </a:p>
            </p:txBody>
          </p:sp>
          <p:sp>
            <p:nvSpPr>
              <p:cNvPr id="224" name="33%"/>
              <p:cNvSpPr txBox="1"/>
              <p:nvPr/>
            </p:nvSpPr>
            <p:spPr>
              <a:xfrm>
                <a:off x="7333096" y="4604009"/>
                <a:ext cx="687986" cy="6577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33%</a:t>
                </a:r>
              </a:p>
            </p:txBody>
          </p:sp>
          <p:sp>
            <p:nvSpPr>
              <p:cNvPr id="225" name="100%"/>
              <p:cNvSpPr txBox="1"/>
              <p:nvPr/>
            </p:nvSpPr>
            <p:spPr>
              <a:xfrm>
                <a:off x="8136659" y="0"/>
                <a:ext cx="850393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100%</a:t>
                </a:r>
              </a:p>
            </p:txBody>
          </p:sp>
          <p:sp>
            <p:nvSpPr>
              <p:cNvPr id="226" name="20%"/>
              <p:cNvSpPr txBox="1"/>
              <p:nvPr/>
            </p:nvSpPr>
            <p:spPr>
              <a:xfrm>
                <a:off x="9132263" y="5115857"/>
                <a:ext cx="687985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20%</a:t>
                </a:r>
              </a:p>
            </p:txBody>
          </p:sp>
          <p:sp>
            <p:nvSpPr>
              <p:cNvPr id="227" name="40%"/>
              <p:cNvSpPr txBox="1"/>
              <p:nvPr/>
            </p:nvSpPr>
            <p:spPr>
              <a:xfrm>
                <a:off x="10029730" y="3811668"/>
                <a:ext cx="687985" cy="6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 b="0">
                    <a:solidFill>
                      <a:srgbClr val="721B10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lvl1pPr>
              </a:lstStyle>
              <a:p>
                <a:r>
                  <a:t>40%</a:t>
                </a:r>
              </a:p>
            </p:txBody>
          </p:sp>
        </p:grpSp>
        <p:sp>
          <p:nvSpPr>
            <p:cNvPr id="229" name="Line"/>
            <p:cNvSpPr/>
            <p:nvPr/>
          </p:nvSpPr>
          <p:spPr>
            <a:xfrm>
              <a:off x="38100" y="7039812"/>
              <a:ext cx="11726079" cy="1"/>
            </a:xfrm>
            <a:prstGeom prst="line">
              <a:avLst/>
            </a:prstGeom>
            <a:noFill/>
            <a:ln w="25400" cap="flat">
              <a:solidFill>
                <a:srgbClr val="721B1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Key motivators for development of  nation-wide cyber security framework"/>
          <p:cNvSpPr txBox="1">
            <a:spLocks noGrp="1"/>
          </p:cNvSpPr>
          <p:nvPr>
            <p:ph type="title"/>
          </p:nvPr>
        </p:nvSpPr>
        <p:spPr>
          <a:xfrm>
            <a:off x="508000" y="101600"/>
            <a:ext cx="13541100" cy="2286000"/>
          </a:xfrm>
          <a:prstGeom prst="rect">
            <a:avLst/>
          </a:prstGeom>
        </p:spPr>
        <p:txBody>
          <a:bodyPr/>
          <a:lstStyle/>
          <a:p>
            <a:r>
              <a:t>Key motivators for development of </a:t>
            </a:r>
            <a:br/>
            <a:r>
              <a:t>nation-wide cyber security framework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0146" y="13271379"/>
            <a:ext cx="254509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244" name="Group"/>
          <p:cNvGrpSpPr/>
          <p:nvPr/>
        </p:nvGrpSpPr>
        <p:grpSpPr>
          <a:xfrm>
            <a:off x="1885268" y="4725307"/>
            <a:ext cx="6596274" cy="5564128"/>
            <a:chOff x="0" y="0"/>
            <a:chExt cx="6596272" cy="5564127"/>
          </a:xfrm>
        </p:grpSpPr>
        <p:grpSp>
          <p:nvGrpSpPr>
            <p:cNvPr id="242" name="Group"/>
            <p:cNvGrpSpPr/>
            <p:nvPr/>
          </p:nvGrpSpPr>
          <p:grpSpPr>
            <a:xfrm>
              <a:off x="1298151" y="0"/>
              <a:ext cx="3999971" cy="3999970"/>
              <a:chOff x="0" y="0"/>
              <a:chExt cx="3999969" cy="3999969"/>
            </a:xfrm>
          </p:grpSpPr>
          <p:sp>
            <p:nvSpPr>
              <p:cNvPr id="240" name="Circle"/>
              <p:cNvSpPr/>
              <p:nvPr/>
            </p:nvSpPr>
            <p:spPr>
              <a:xfrm>
                <a:off x="0" y="0"/>
                <a:ext cx="3999970" cy="3999970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1" name="Circle"/>
              <p:cNvSpPr/>
              <p:nvPr/>
            </p:nvSpPr>
            <p:spPr>
              <a:xfrm>
                <a:off x="160729" y="160729"/>
                <a:ext cx="3678512" cy="3678512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3" name="e-government &amp; act infrastructure"/>
            <p:cNvSpPr txBox="1"/>
            <p:nvPr/>
          </p:nvSpPr>
          <p:spPr>
            <a:xfrm>
              <a:off x="0" y="4159507"/>
              <a:ext cx="6596273" cy="1404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5000" b="0" cap="small">
                  <a:solidFill>
                    <a:srgbClr val="072C65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t>e-government &amp; act infrastructure</a:t>
              </a:r>
            </a:p>
          </p:txBody>
        </p:sp>
      </p:grpSp>
      <p:grpSp>
        <p:nvGrpSpPr>
          <p:cNvPr id="249" name="Group"/>
          <p:cNvGrpSpPr/>
          <p:nvPr/>
        </p:nvGrpSpPr>
        <p:grpSpPr>
          <a:xfrm>
            <a:off x="10192015" y="4725307"/>
            <a:ext cx="3999970" cy="5564128"/>
            <a:chOff x="0" y="0"/>
            <a:chExt cx="3999969" cy="5564127"/>
          </a:xfrm>
        </p:grpSpPr>
        <p:grpSp>
          <p:nvGrpSpPr>
            <p:cNvPr id="247" name="Group"/>
            <p:cNvGrpSpPr/>
            <p:nvPr/>
          </p:nvGrpSpPr>
          <p:grpSpPr>
            <a:xfrm>
              <a:off x="0" y="0"/>
              <a:ext cx="3999970" cy="3999970"/>
              <a:chOff x="0" y="0"/>
              <a:chExt cx="3999969" cy="3999969"/>
            </a:xfrm>
          </p:grpSpPr>
          <p:sp>
            <p:nvSpPr>
              <p:cNvPr id="245" name="Circle"/>
              <p:cNvSpPr/>
              <p:nvPr/>
            </p:nvSpPr>
            <p:spPr>
              <a:xfrm>
                <a:off x="0" y="0"/>
                <a:ext cx="3999970" cy="3999970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6" name="Circle"/>
              <p:cNvSpPr/>
              <p:nvPr/>
            </p:nvSpPr>
            <p:spPr>
              <a:xfrm>
                <a:off x="160729" y="160729"/>
                <a:ext cx="3678512" cy="3678512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8" name="information society"/>
            <p:cNvSpPr txBox="1"/>
            <p:nvPr/>
          </p:nvSpPr>
          <p:spPr>
            <a:xfrm>
              <a:off x="0" y="4159507"/>
              <a:ext cx="3999970" cy="1404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5000" b="0" cap="small">
                  <a:solidFill>
                    <a:srgbClr val="072C65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t>information society</a:t>
              </a:r>
            </a:p>
          </p:txBody>
        </p:sp>
      </p:grpSp>
      <p:grpSp>
        <p:nvGrpSpPr>
          <p:cNvPr id="254" name="Group"/>
          <p:cNvGrpSpPr/>
          <p:nvPr/>
        </p:nvGrpSpPr>
        <p:grpSpPr>
          <a:xfrm>
            <a:off x="15902458" y="4725307"/>
            <a:ext cx="5432139" cy="5564128"/>
            <a:chOff x="0" y="0"/>
            <a:chExt cx="5432138" cy="5564127"/>
          </a:xfrm>
        </p:grpSpPr>
        <p:grpSp>
          <p:nvGrpSpPr>
            <p:cNvPr id="252" name="Group"/>
            <p:cNvGrpSpPr/>
            <p:nvPr/>
          </p:nvGrpSpPr>
          <p:grpSpPr>
            <a:xfrm>
              <a:off x="716084" y="0"/>
              <a:ext cx="3999971" cy="3999970"/>
              <a:chOff x="0" y="0"/>
              <a:chExt cx="3999969" cy="3999969"/>
            </a:xfrm>
          </p:grpSpPr>
          <p:sp>
            <p:nvSpPr>
              <p:cNvPr id="250" name="Circle"/>
              <p:cNvSpPr/>
              <p:nvPr/>
            </p:nvSpPr>
            <p:spPr>
              <a:xfrm>
                <a:off x="0" y="0"/>
                <a:ext cx="3999970" cy="3999970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1" name="Circle"/>
              <p:cNvSpPr/>
              <p:nvPr/>
            </p:nvSpPr>
            <p:spPr>
              <a:xfrm>
                <a:off x="160729" y="160729"/>
                <a:ext cx="3678512" cy="3678512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53" name="cyber threats &amp; attacks"/>
            <p:cNvSpPr txBox="1"/>
            <p:nvPr/>
          </p:nvSpPr>
          <p:spPr>
            <a:xfrm>
              <a:off x="0" y="4159507"/>
              <a:ext cx="5432139" cy="1404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5000" b="0" cap="small">
                  <a:solidFill>
                    <a:srgbClr val="072C65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t>cyber threats &amp; attacks</a:t>
              </a:r>
            </a:p>
          </p:txBody>
        </p:sp>
      </p:grpSp>
      <p:sp>
        <p:nvSpPr>
          <p:cNvPr id="255" name="Radio Tower"/>
          <p:cNvSpPr/>
          <p:nvPr/>
        </p:nvSpPr>
        <p:spPr>
          <a:xfrm>
            <a:off x="11361873" y="5529446"/>
            <a:ext cx="1660253" cy="2391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44" y="0"/>
                  <a:pt x="0" y="3364"/>
                  <a:pt x="0" y="7498"/>
                </a:cubicBezTo>
                <a:cubicBezTo>
                  <a:pt x="0" y="10532"/>
                  <a:pt x="2679" y="13248"/>
                  <a:pt x="6711" y="14418"/>
                </a:cubicBezTo>
                <a:lnTo>
                  <a:pt x="6905" y="13852"/>
                </a:lnTo>
                <a:cubicBezTo>
                  <a:pt x="3202" y="12777"/>
                  <a:pt x="881" y="10284"/>
                  <a:pt x="881" y="7498"/>
                </a:cubicBezTo>
                <a:cubicBezTo>
                  <a:pt x="881" y="3702"/>
                  <a:pt x="5330" y="613"/>
                  <a:pt x="10799" y="613"/>
                </a:cubicBezTo>
                <a:cubicBezTo>
                  <a:pt x="16267" y="613"/>
                  <a:pt x="20717" y="3702"/>
                  <a:pt x="20717" y="7498"/>
                </a:cubicBezTo>
                <a:cubicBezTo>
                  <a:pt x="20717" y="10294"/>
                  <a:pt x="18385" y="12790"/>
                  <a:pt x="14664" y="13860"/>
                </a:cubicBezTo>
                <a:lnTo>
                  <a:pt x="14855" y="14426"/>
                </a:lnTo>
                <a:cubicBezTo>
                  <a:pt x="18907" y="13261"/>
                  <a:pt x="21600" y="10542"/>
                  <a:pt x="21600" y="7498"/>
                </a:cubicBezTo>
                <a:cubicBezTo>
                  <a:pt x="21600" y="3364"/>
                  <a:pt x="16754" y="0"/>
                  <a:pt x="10799" y="0"/>
                </a:cubicBezTo>
                <a:close/>
                <a:moveTo>
                  <a:pt x="10782" y="2273"/>
                </a:moveTo>
                <a:cubicBezTo>
                  <a:pt x="6615" y="2273"/>
                  <a:pt x="3224" y="4625"/>
                  <a:pt x="3224" y="7518"/>
                </a:cubicBezTo>
                <a:cubicBezTo>
                  <a:pt x="3224" y="9596"/>
                  <a:pt x="4974" y="11397"/>
                  <a:pt x="7505" y="12246"/>
                </a:cubicBezTo>
                <a:lnTo>
                  <a:pt x="7730" y="11636"/>
                </a:lnTo>
                <a:cubicBezTo>
                  <a:pt x="5583" y="10866"/>
                  <a:pt x="4112" y="9308"/>
                  <a:pt x="4112" y="7518"/>
                </a:cubicBezTo>
                <a:cubicBezTo>
                  <a:pt x="4112" y="4965"/>
                  <a:pt x="7104" y="2890"/>
                  <a:pt x="10782" y="2890"/>
                </a:cubicBezTo>
                <a:cubicBezTo>
                  <a:pt x="14459" y="2890"/>
                  <a:pt x="17452" y="4965"/>
                  <a:pt x="17452" y="7518"/>
                </a:cubicBezTo>
                <a:cubicBezTo>
                  <a:pt x="17452" y="9308"/>
                  <a:pt x="15979" y="10866"/>
                  <a:pt x="13831" y="11636"/>
                </a:cubicBezTo>
                <a:lnTo>
                  <a:pt x="14059" y="12246"/>
                </a:lnTo>
                <a:cubicBezTo>
                  <a:pt x="16590" y="11397"/>
                  <a:pt x="18340" y="9596"/>
                  <a:pt x="18340" y="7518"/>
                </a:cubicBezTo>
                <a:cubicBezTo>
                  <a:pt x="18340" y="4625"/>
                  <a:pt x="14949" y="2273"/>
                  <a:pt x="10782" y="2273"/>
                </a:cubicBezTo>
                <a:close/>
                <a:moveTo>
                  <a:pt x="10782" y="4513"/>
                </a:moveTo>
                <a:cubicBezTo>
                  <a:pt x="8395" y="4513"/>
                  <a:pt x="6452" y="5861"/>
                  <a:pt x="6452" y="7518"/>
                </a:cubicBezTo>
                <a:cubicBezTo>
                  <a:pt x="6452" y="8546"/>
                  <a:pt x="7201" y="9456"/>
                  <a:pt x="8337" y="9998"/>
                </a:cubicBezTo>
                <a:lnTo>
                  <a:pt x="8575" y="9351"/>
                </a:lnTo>
                <a:cubicBezTo>
                  <a:pt x="7820" y="8912"/>
                  <a:pt x="7340" y="8253"/>
                  <a:pt x="7340" y="7518"/>
                </a:cubicBezTo>
                <a:cubicBezTo>
                  <a:pt x="7340" y="6201"/>
                  <a:pt x="8884" y="5129"/>
                  <a:pt x="10782" y="5129"/>
                </a:cubicBezTo>
                <a:cubicBezTo>
                  <a:pt x="12680" y="5129"/>
                  <a:pt x="14223" y="6201"/>
                  <a:pt x="14223" y="7518"/>
                </a:cubicBezTo>
                <a:cubicBezTo>
                  <a:pt x="14223" y="8253"/>
                  <a:pt x="13743" y="8912"/>
                  <a:pt x="12989" y="9351"/>
                </a:cubicBezTo>
                <a:lnTo>
                  <a:pt x="13226" y="9996"/>
                </a:lnTo>
                <a:cubicBezTo>
                  <a:pt x="14363" y="9454"/>
                  <a:pt x="15112" y="8546"/>
                  <a:pt x="15112" y="7518"/>
                </a:cubicBezTo>
                <a:cubicBezTo>
                  <a:pt x="15112" y="5861"/>
                  <a:pt x="13169" y="4513"/>
                  <a:pt x="10782" y="4513"/>
                </a:cubicBezTo>
                <a:close/>
                <a:moveTo>
                  <a:pt x="10782" y="6734"/>
                </a:moveTo>
                <a:cubicBezTo>
                  <a:pt x="10157" y="6734"/>
                  <a:pt x="9652" y="7085"/>
                  <a:pt x="9652" y="7518"/>
                </a:cubicBezTo>
                <a:cubicBezTo>
                  <a:pt x="9652" y="7780"/>
                  <a:pt x="9837" y="8012"/>
                  <a:pt x="10121" y="8155"/>
                </a:cubicBezTo>
                <a:lnTo>
                  <a:pt x="5153" y="21600"/>
                </a:lnTo>
                <a:lnTo>
                  <a:pt x="6317" y="21600"/>
                </a:lnTo>
                <a:lnTo>
                  <a:pt x="10782" y="19994"/>
                </a:lnTo>
                <a:lnTo>
                  <a:pt x="15247" y="21600"/>
                </a:lnTo>
                <a:lnTo>
                  <a:pt x="16411" y="21600"/>
                </a:lnTo>
                <a:lnTo>
                  <a:pt x="11443" y="8155"/>
                </a:lnTo>
                <a:cubicBezTo>
                  <a:pt x="11727" y="8012"/>
                  <a:pt x="11912" y="7780"/>
                  <a:pt x="11912" y="7518"/>
                </a:cubicBezTo>
                <a:cubicBezTo>
                  <a:pt x="11912" y="7085"/>
                  <a:pt x="11406" y="6734"/>
                  <a:pt x="10782" y="6734"/>
                </a:cubicBezTo>
                <a:close/>
                <a:moveTo>
                  <a:pt x="10782" y="9574"/>
                </a:moveTo>
                <a:lnTo>
                  <a:pt x="11648" y="11920"/>
                </a:lnTo>
                <a:lnTo>
                  <a:pt x="9915" y="11920"/>
                </a:lnTo>
                <a:lnTo>
                  <a:pt x="10782" y="9574"/>
                </a:lnTo>
                <a:close/>
                <a:moveTo>
                  <a:pt x="10029" y="12215"/>
                </a:moveTo>
                <a:lnTo>
                  <a:pt x="11532" y="12215"/>
                </a:lnTo>
                <a:lnTo>
                  <a:pt x="10782" y="12891"/>
                </a:lnTo>
                <a:lnTo>
                  <a:pt x="10029" y="12215"/>
                </a:lnTo>
                <a:close/>
                <a:moveTo>
                  <a:pt x="9729" y="12427"/>
                </a:moveTo>
                <a:lnTo>
                  <a:pt x="10513" y="13133"/>
                </a:lnTo>
                <a:lnTo>
                  <a:pt x="8947" y="14541"/>
                </a:lnTo>
                <a:lnTo>
                  <a:pt x="9729" y="12427"/>
                </a:lnTo>
                <a:close/>
                <a:moveTo>
                  <a:pt x="11835" y="12427"/>
                </a:moveTo>
                <a:lnTo>
                  <a:pt x="12616" y="14541"/>
                </a:lnTo>
                <a:lnTo>
                  <a:pt x="11050" y="13133"/>
                </a:lnTo>
                <a:lnTo>
                  <a:pt x="11835" y="12427"/>
                </a:lnTo>
                <a:close/>
                <a:moveTo>
                  <a:pt x="10782" y="13375"/>
                </a:moveTo>
                <a:lnTo>
                  <a:pt x="12568" y="14979"/>
                </a:lnTo>
                <a:lnTo>
                  <a:pt x="8996" y="14979"/>
                </a:lnTo>
                <a:lnTo>
                  <a:pt x="10782" y="13375"/>
                </a:lnTo>
                <a:close/>
                <a:moveTo>
                  <a:pt x="9003" y="15275"/>
                </a:moveTo>
                <a:lnTo>
                  <a:pt x="12561" y="15275"/>
                </a:lnTo>
                <a:lnTo>
                  <a:pt x="10782" y="16237"/>
                </a:lnTo>
                <a:lnTo>
                  <a:pt x="9003" y="15275"/>
                </a:lnTo>
                <a:close/>
                <a:moveTo>
                  <a:pt x="8613" y="15439"/>
                </a:moveTo>
                <a:lnTo>
                  <a:pt x="10436" y="16426"/>
                </a:lnTo>
                <a:lnTo>
                  <a:pt x="7703" y="17904"/>
                </a:lnTo>
                <a:lnTo>
                  <a:pt x="8613" y="15439"/>
                </a:lnTo>
                <a:close/>
                <a:moveTo>
                  <a:pt x="12948" y="15439"/>
                </a:moveTo>
                <a:lnTo>
                  <a:pt x="13860" y="17904"/>
                </a:lnTo>
                <a:lnTo>
                  <a:pt x="11128" y="16426"/>
                </a:lnTo>
                <a:lnTo>
                  <a:pt x="12948" y="15439"/>
                </a:lnTo>
                <a:close/>
                <a:moveTo>
                  <a:pt x="10782" y="16612"/>
                </a:moveTo>
                <a:lnTo>
                  <a:pt x="13785" y="18238"/>
                </a:lnTo>
                <a:lnTo>
                  <a:pt x="7778" y="18238"/>
                </a:lnTo>
                <a:lnTo>
                  <a:pt x="10782" y="16612"/>
                </a:lnTo>
                <a:close/>
                <a:moveTo>
                  <a:pt x="7643" y="18534"/>
                </a:moveTo>
                <a:lnTo>
                  <a:pt x="13921" y="18534"/>
                </a:lnTo>
                <a:lnTo>
                  <a:pt x="10782" y="19661"/>
                </a:lnTo>
                <a:lnTo>
                  <a:pt x="7643" y="18534"/>
                </a:lnTo>
                <a:close/>
                <a:moveTo>
                  <a:pt x="7382" y="18773"/>
                </a:moveTo>
                <a:lnTo>
                  <a:pt x="10320" y="19828"/>
                </a:lnTo>
                <a:lnTo>
                  <a:pt x="6484" y="21207"/>
                </a:lnTo>
                <a:lnTo>
                  <a:pt x="7382" y="18773"/>
                </a:lnTo>
                <a:close/>
                <a:moveTo>
                  <a:pt x="14180" y="18773"/>
                </a:moveTo>
                <a:lnTo>
                  <a:pt x="15080" y="21207"/>
                </a:lnTo>
                <a:lnTo>
                  <a:pt x="11244" y="19828"/>
                </a:lnTo>
                <a:lnTo>
                  <a:pt x="14180" y="18773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6" name="World"/>
          <p:cNvSpPr/>
          <p:nvPr/>
        </p:nvSpPr>
        <p:spPr>
          <a:xfrm>
            <a:off x="4107980" y="5649867"/>
            <a:ext cx="2150850" cy="2150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7" name="`"/>
          <p:cNvSpPr/>
          <p:nvPr/>
        </p:nvSpPr>
        <p:spPr>
          <a:xfrm>
            <a:off x="17957956" y="5724189"/>
            <a:ext cx="1321144" cy="2002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39" y="0"/>
                </a:moveTo>
                <a:cubicBezTo>
                  <a:pt x="5847" y="0"/>
                  <a:pt x="2031" y="2517"/>
                  <a:pt x="2031" y="5611"/>
                </a:cubicBezTo>
                <a:lnTo>
                  <a:pt x="2031" y="10273"/>
                </a:lnTo>
                <a:lnTo>
                  <a:pt x="2074" y="10273"/>
                </a:lnTo>
                <a:cubicBezTo>
                  <a:pt x="770" y="11451"/>
                  <a:pt x="0" y="12903"/>
                  <a:pt x="0" y="14474"/>
                </a:cubicBezTo>
                <a:cubicBezTo>
                  <a:pt x="0" y="18410"/>
                  <a:pt x="4835" y="21600"/>
                  <a:pt x="10800" y="21600"/>
                </a:cubicBezTo>
                <a:cubicBezTo>
                  <a:pt x="16765" y="21600"/>
                  <a:pt x="21600" y="18410"/>
                  <a:pt x="21600" y="14474"/>
                </a:cubicBezTo>
                <a:cubicBezTo>
                  <a:pt x="21600" y="12721"/>
                  <a:pt x="20641" y="11116"/>
                  <a:pt x="19050" y="9875"/>
                </a:cubicBezTo>
                <a:lnTo>
                  <a:pt x="19050" y="5611"/>
                </a:lnTo>
                <a:cubicBezTo>
                  <a:pt x="19050" y="2517"/>
                  <a:pt x="15231" y="0"/>
                  <a:pt x="10539" y="0"/>
                </a:cubicBezTo>
                <a:close/>
                <a:moveTo>
                  <a:pt x="10539" y="2497"/>
                </a:moveTo>
                <a:cubicBezTo>
                  <a:pt x="13144" y="2497"/>
                  <a:pt x="15263" y="3895"/>
                  <a:pt x="15263" y="5611"/>
                </a:cubicBezTo>
                <a:lnTo>
                  <a:pt x="15263" y="7984"/>
                </a:lnTo>
                <a:cubicBezTo>
                  <a:pt x="13902" y="7575"/>
                  <a:pt x="12392" y="7346"/>
                  <a:pt x="10800" y="7346"/>
                </a:cubicBezTo>
                <a:cubicBezTo>
                  <a:pt x="9002" y="7346"/>
                  <a:pt x="7307" y="7638"/>
                  <a:pt x="5816" y="8151"/>
                </a:cubicBezTo>
                <a:lnTo>
                  <a:pt x="5816" y="5611"/>
                </a:lnTo>
                <a:cubicBezTo>
                  <a:pt x="5816" y="3895"/>
                  <a:pt x="7934" y="2498"/>
                  <a:pt x="10539" y="2497"/>
                </a:cubicBezTo>
                <a:close/>
                <a:moveTo>
                  <a:pt x="10800" y="10692"/>
                </a:moveTo>
                <a:cubicBezTo>
                  <a:pt x="13959" y="10692"/>
                  <a:pt x="16529" y="12389"/>
                  <a:pt x="16529" y="14474"/>
                </a:cubicBezTo>
                <a:cubicBezTo>
                  <a:pt x="16529" y="16558"/>
                  <a:pt x="13959" y="18254"/>
                  <a:pt x="10800" y="18254"/>
                </a:cubicBezTo>
                <a:cubicBezTo>
                  <a:pt x="7641" y="18254"/>
                  <a:pt x="5071" y="16558"/>
                  <a:pt x="5071" y="14474"/>
                </a:cubicBezTo>
                <a:cubicBezTo>
                  <a:pt x="5071" y="12389"/>
                  <a:pt x="7641" y="10692"/>
                  <a:pt x="10800" y="10692"/>
                </a:cubicBezTo>
                <a:close/>
                <a:moveTo>
                  <a:pt x="10800" y="11318"/>
                </a:moveTo>
                <a:cubicBezTo>
                  <a:pt x="8163" y="11318"/>
                  <a:pt x="6018" y="12734"/>
                  <a:pt x="6018" y="14474"/>
                </a:cubicBezTo>
                <a:cubicBezTo>
                  <a:pt x="6018" y="16214"/>
                  <a:pt x="8163" y="17629"/>
                  <a:pt x="10800" y="17629"/>
                </a:cubicBezTo>
                <a:cubicBezTo>
                  <a:pt x="13437" y="17629"/>
                  <a:pt x="15582" y="16214"/>
                  <a:pt x="15582" y="14474"/>
                </a:cubicBezTo>
                <a:cubicBezTo>
                  <a:pt x="15582" y="12734"/>
                  <a:pt x="13437" y="11318"/>
                  <a:pt x="10800" y="11318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`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G_8510.JPG" descr="IMG_8510.JPG"/>
          <p:cNvPicPr>
            <a:picLocks noChangeAspect="1"/>
          </p:cNvPicPr>
          <p:nvPr/>
        </p:nvPicPr>
        <p:blipFill>
          <a:blip r:embed="rId2">
            <a:extLst/>
          </a:blip>
          <a:srcRect t="12266" b="11245"/>
          <a:stretch>
            <a:fillRect/>
          </a:stretch>
        </p:blipFill>
        <p:spPr>
          <a:xfrm>
            <a:off x="-2223983" y="3356615"/>
            <a:ext cx="15544694" cy="892745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Lessons from 2008 cyberwar &amp;…"/>
          <p:cNvSpPr txBox="1">
            <a:spLocks noGrp="1"/>
          </p:cNvSpPr>
          <p:nvPr>
            <p:ph type="title"/>
          </p:nvPr>
        </p:nvSpPr>
        <p:spPr>
          <a:xfrm>
            <a:off x="508000" y="127000"/>
            <a:ext cx="11435705" cy="228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Lessons </a:t>
            </a:r>
            <a:r>
              <a:rPr lang="en-US" dirty="0">
                <a:sym typeface="Avenir Medium"/>
              </a:rPr>
              <a:t>The Legacy Circa 2000-2010</a:t>
            </a:r>
            <a:endParaRPr dirty="0"/>
          </a:p>
          <a:p>
            <a:r>
              <a:rPr dirty="0"/>
              <a:t>aftermath </a:t>
            </a:r>
            <a:r>
              <a:rPr lang="en-US" dirty="0" smtClean="0"/>
              <a:t>Reform Agenda</a:t>
            </a:r>
            <a:endParaRPr dirty="0"/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0" name="comprehensive approach to security…"/>
          <p:cNvSpPr txBox="1"/>
          <p:nvPr/>
        </p:nvSpPr>
        <p:spPr>
          <a:xfrm>
            <a:off x="10974226" y="4741889"/>
            <a:ext cx="10028386" cy="705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 smtClean="0">
                <a:solidFill>
                  <a:schemeClr val="tx1"/>
                </a:solidFill>
              </a:rPr>
              <a:t>Strategic </a:t>
            </a:r>
            <a:r>
              <a:rPr lang="en-US" dirty="0">
                <a:solidFill>
                  <a:schemeClr val="tx1"/>
                </a:solidFill>
              </a:rPr>
              <a:t>and political alignment 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 smtClean="0">
                <a:solidFill>
                  <a:schemeClr val="tx1"/>
                </a:solidFill>
              </a:rPr>
              <a:t>Solid </a:t>
            </a:r>
            <a:r>
              <a:rPr lang="en-US" dirty="0">
                <a:solidFill>
                  <a:schemeClr val="tx1"/>
                </a:solidFill>
              </a:rPr>
              <a:t>institutional setting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nforceable </a:t>
            </a:r>
            <a:r>
              <a:rPr lang="en-US" dirty="0">
                <a:solidFill>
                  <a:schemeClr val="tx1"/>
                </a:solidFill>
              </a:rPr>
              <a:t>legal framework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 smtClean="0">
                <a:solidFill>
                  <a:schemeClr val="tx1"/>
                </a:solidFill>
              </a:rPr>
              <a:t>Proficiency </a:t>
            </a:r>
            <a:r>
              <a:rPr lang="en-US" dirty="0">
                <a:solidFill>
                  <a:schemeClr val="tx1"/>
                </a:solidFill>
              </a:rPr>
              <a:t>and cyber professionalism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 smtClean="0">
                <a:solidFill>
                  <a:schemeClr val="tx1"/>
                </a:solidFill>
              </a:rPr>
              <a:t>Trust </a:t>
            </a:r>
            <a:r>
              <a:rPr lang="en-US" dirty="0">
                <a:solidFill>
                  <a:schemeClr val="tx1"/>
                </a:solidFill>
              </a:rPr>
              <a:t>based public-private partnership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 smtClean="0">
                <a:solidFill>
                  <a:schemeClr val="tx1"/>
                </a:solidFill>
              </a:rPr>
              <a:t>International </a:t>
            </a:r>
            <a:r>
              <a:rPr lang="en-US" dirty="0">
                <a:solidFill>
                  <a:schemeClr val="tx1"/>
                </a:solidFill>
              </a:rPr>
              <a:t>partnership</a:t>
            </a:r>
          </a:p>
          <a:p>
            <a:pPr marL="666750" indent="-666750" algn="l" defTabSz="355600">
              <a:lnSpc>
                <a:spcPct val="150000"/>
              </a:lnSpc>
              <a:buSzPct val="100000"/>
              <a:buChar char="❑"/>
              <a:defRPr sz="43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-Skilled information </a:t>
            </a:r>
            <a:r>
              <a:rPr lang="en-US" dirty="0">
                <a:solidFill>
                  <a:schemeClr val="tx1"/>
                </a:solidFill>
              </a:rPr>
              <a:t>society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500"/>
            </a:pPr>
            <a:r>
              <a:rPr lang="en-US" dirty="0"/>
              <a:t>#</a:t>
            </a:r>
            <a:r>
              <a:rPr lang="en-US" dirty="0" err="1"/>
              <a:t>keypillarsforsuccess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</a:t>
            </a:r>
            <a:r>
              <a:rPr lang="en-US" dirty="0" smtClean="0"/>
              <a:t>. </a:t>
            </a:r>
            <a:r>
              <a:rPr lang="en-US" sz="3500" dirty="0"/>
              <a:t>Strategic and political alignment </a:t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" y="2228850"/>
            <a:ext cx="24384000" cy="1173211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1943705" y="2857500"/>
            <a:ext cx="0" cy="108585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85825" y="8058150"/>
            <a:ext cx="22374225" cy="571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"/>
          <p:cNvSpPr/>
          <p:nvPr/>
        </p:nvSpPr>
        <p:spPr>
          <a:xfrm>
            <a:off x="1752600" y="3687901"/>
            <a:ext cx="1219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National values</a:t>
            </a:r>
            <a:r>
              <a:rPr lang="en-US" sz="3200" kern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Freedom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Democracy &amp; rule of law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40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SECURITY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Prosperity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Peace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82471" y="3687901"/>
            <a:ext cx="12192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National Security Priorities: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Ending occupation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Development of state institutions/democracy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Development of defense and security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Euro-Atlantic Integration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44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CYBER SECURITY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Civil integration policy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9489198"/>
            <a:ext cx="1219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National Interests</a:t>
            </a: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: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Sovereignty &amp; territorial integrity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Strengthening democratic institutions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Development of a national security 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Preserving national &amp; cultural identity</a:t>
            </a:r>
          </a:p>
          <a:p>
            <a:pPr marL="685800" indent="-685800" algn="l" defTabSz="1828800" hangingPunct="1">
              <a:buFont typeface="Arial" panose="020B0604020202020204" pitchFamily="34" charset="0"/>
              <a:buChar char="•"/>
            </a:pPr>
            <a:r>
              <a:rPr lang="en-US" sz="44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Cyber security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220789" y="9530218"/>
            <a:ext cx="1219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Threats, risks, challenges: 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Occupation of Georgian territories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Terrorism &amp; transnational crime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Economic &amp; social challenges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44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CYBER THREATS</a:t>
            </a:r>
          </a:p>
          <a:p>
            <a:pPr indent="-571500" algn="l" defTabSz="1828800" hangingPunct="1">
              <a:buFont typeface="Arial" panose="020B0604020202020204" pitchFamily="34" charset="0"/>
              <a:buChar char="•"/>
            </a:pPr>
            <a:r>
              <a:rPr lang="en-US" sz="3200" b="0" kern="1200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Environmental challenges</a:t>
            </a:r>
          </a:p>
        </p:txBody>
      </p:sp>
    </p:spTree>
    <p:extLst>
      <p:ext uri="{BB962C8B-B14F-4D97-AF65-F5344CB8AC3E}">
        <p14:creationId xmlns:p14="http://schemas.microsoft.com/office/powerpoint/2010/main" val="2012661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2140" y="13271379"/>
            <a:ext cx="350521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431" name="Group"/>
          <p:cNvGrpSpPr/>
          <p:nvPr/>
        </p:nvGrpSpPr>
        <p:grpSpPr>
          <a:xfrm>
            <a:off x="9500419" y="5797800"/>
            <a:ext cx="4958532" cy="3765617"/>
            <a:chOff x="0" y="0"/>
            <a:chExt cx="6530069" cy="3765616"/>
          </a:xfrm>
        </p:grpSpPr>
        <p:pic>
          <p:nvPicPr>
            <p:cNvPr id="429" name="200px-Coat_of_arms_of_Georgia_(2004).svg.png" descr="200px-Coat_of_arms_of_Georgia_(2004).sv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21755" y="0"/>
              <a:ext cx="2086557" cy="1804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State Security and Crisis…"/>
            <p:cNvSpPr txBox="1"/>
            <p:nvPr/>
          </p:nvSpPr>
          <p:spPr>
            <a:xfrm>
              <a:off x="0" y="1949737"/>
              <a:ext cx="6530069" cy="1815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355600">
                <a:defRPr sz="4000" b="0">
                  <a:solidFill>
                    <a:srgbClr val="072C65"/>
                  </a:solidFill>
                  <a:latin typeface="+mn-lt"/>
                  <a:ea typeface="+mn-ea"/>
                  <a:cs typeface="+mn-cs"/>
                  <a:sym typeface="BPG Nateli Mt"/>
                </a:defRPr>
              </a:pPr>
              <a:r>
                <a:rPr sz="3600" dirty="0"/>
                <a:t>State Security and Crisis </a:t>
              </a:r>
            </a:p>
            <a:p>
              <a:pPr defTabSz="355600">
                <a:defRPr sz="4000" b="0">
                  <a:solidFill>
                    <a:srgbClr val="072C65"/>
                  </a:solidFill>
                  <a:latin typeface="+mn-lt"/>
                  <a:ea typeface="+mn-ea"/>
                  <a:cs typeface="+mn-cs"/>
                  <a:sym typeface="BPG Nateli Mt"/>
                </a:defRPr>
              </a:pPr>
              <a:r>
                <a:rPr sz="3600" dirty="0"/>
                <a:t>Management Council</a:t>
              </a:r>
            </a:p>
          </p:txBody>
        </p:sp>
      </p:grpSp>
      <p:sp>
        <p:nvSpPr>
          <p:cNvPr id="432" name="#keypillarsforsuccess…"/>
          <p:cNvSpPr txBox="1">
            <a:spLocks noGrp="1"/>
          </p:cNvSpPr>
          <p:nvPr>
            <p:ph type="title"/>
          </p:nvPr>
        </p:nvSpPr>
        <p:spPr>
          <a:xfrm>
            <a:off x="508000" y="177800"/>
            <a:ext cx="11435705" cy="2286000"/>
          </a:xfrm>
          <a:prstGeom prst="rect">
            <a:avLst/>
          </a:prstGeom>
        </p:spPr>
        <p:txBody>
          <a:bodyPr/>
          <a:lstStyle/>
          <a:p>
            <a:pPr>
              <a:defRPr sz="3500"/>
            </a:pPr>
            <a:r>
              <a:rPr dirty="0"/>
              <a:t>#</a:t>
            </a:r>
            <a:r>
              <a:rPr dirty="0" err="1"/>
              <a:t>keypillarsforsuccess</a:t>
            </a:r>
            <a:endParaRPr dirty="0"/>
          </a:p>
          <a:p>
            <a:r>
              <a:rPr dirty="0" err="1"/>
              <a:t>iI</a:t>
            </a:r>
            <a:r>
              <a:rPr dirty="0"/>
              <a:t>. solid institution setting</a:t>
            </a:r>
          </a:p>
        </p:txBody>
      </p:sp>
      <p:sp>
        <p:nvSpPr>
          <p:cNvPr id="433" name="Line"/>
          <p:cNvSpPr/>
          <p:nvPr/>
        </p:nvSpPr>
        <p:spPr>
          <a:xfrm>
            <a:off x="9642152" y="7675104"/>
            <a:ext cx="4445323" cy="0"/>
          </a:xfrm>
          <a:prstGeom prst="line">
            <a:avLst/>
          </a:prstGeom>
          <a:ln w="63500">
            <a:solidFill>
              <a:srgbClr val="072C65"/>
            </a:solidFill>
            <a:miter lim="400000"/>
          </a:ln>
          <a:effectLst>
            <a:outerShdw dist="76200" dir="5400000" rotWithShape="0">
              <a:srgbClr val="D5D5D5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up"/>
          <p:cNvGrpSpPr/>
          <p:nvPr/>
        </p:nvGrpSpPr>
        <p:grpSpPr>
          <a:xfrm>
            <a:off x="2539353" y="3764523"/>
            <a:ext cx="5690247" cy="3861645"/>
            <a:chOff x="0" y="0"/>
            <a:chExt cx="4691164" cy="3861643"/>
          </a:xfrm>
        </p:grpSpPr>
        <p:grpSp>
          <p:nvGrpSpPr>
            <p:cNvPr id="436" name="Group"/>
            <p:cNvGrpSpPr/>
            <p:nvPr/>
          </p:nvGrpSpPr>
          <p:grpSpPr>
            <a:xfrm>
              <a:off x="996805" y="0"/>
              <a:ext cx="2697553" cy="2841234"/>
              <a:chOff x="0" y="0"/>
              <a:chExt cx="2697552" cy="2841233"/>
            </a:xfrm>
          </p:grpSpPr>
          <p:pic>
            <p:nvPicPr>
              <p:cNvPr id="434" name="LOGO ENG Blue.png" descr="LOGO ENG Blu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2730"/>
              <a:stretch>
                <a:fillRect/>
              </a:stretch>
            </p:blipFill>
            <p:spPr>
              <a:xfrm>
                <a:off x="672501" y="0"/>
                <a:ext cx="1352742" cy="13821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5" name="Data Exchange Agency"/>
              <p:cNvSpPr txBox="1"/>
              <p:nvPr/>
            </p:nvSpPr>
            <p:spPr>
              <a:xfrm>
                <a:off x="0" y="1627113"/>
                <a:ext cx="2697553" cy="1214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355600">
                  <a:lnSpc>
                    <a:spcPct val="80000"/>
                  </a:lnSpc>
                  <a:defRPr sz="2500" b="0">
                    <a:solidFill>
                      <a:srgbClr val="072C65"/>
                    </a:solidFill>
                    <a:latin typeface="Avenir Black"/>
                    <a:ea typeface="Avenir Black"/>
                    <a:cs typeface="Avenir Black"/>
                    <a:sym typeface="Avenir Black"/>
                  </a:defRPr>
                </a:lvl1pPr>
              </a:lstStyle>
              <a:p>
                <a:r>
                  <a:rPr dirty="0"/>
                  <a:t>Data Exchange Agency</a:t>
                </a:r>
              </a:p>
            </p:txBody>
          </p:sp>
        </p:grpSp>
        <p:sp>
          <p:nvSpPr>
            <p:cNvPr id="437" name="Line"/>
            <p:cNvSpPr/>
            <p:nvPr/>
          </p:nvSpPr>
          <p:spPr>
            <a:xfrm>
              <a:off x="389943" y="2638335"/>
              <a:ext cx="3911277" cy="1"/>
            </a:xfrm>
            <a:prstGeom prst="line">
              <a:avLst/>
            </a:prstGeom>
            <a:noFill/>
            <a:ln w="38100" cap="flat">
              <a:solidFill>
                <a:srgbClr val="072C65"/>
              </a:solidFill>
              <a:prstDash val="solid"/>
              <a:miter lim="400000"/>
            </a:ln>
            <a:effectLst>
              <a:outerShdw dist="38100" dir="5400000" rotWithShape="0">
                <a:srgbClr val="F5BB3D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1. E-Government Development…"/>
            <p:cNvSpPr txBox="1"/>
            <p:nvPr/>
          </p:nvSpPr>
          <p:spPr>
            <a:xfrm>
              <a:off x="0" y="2883743"/>
              <a:ext cx="4691165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1700" b="0" cap="all">
                  <a:solidFill>
                    <a:srgbClr val="2D2C2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1. E-Government Development</a:t>
              </a:r>
            </a:p>
            <a:p>
              <a:pPr defTabSz="914400">
                <a:defRPr sz="1700" b="0" cap="all">
                  <a:solidFill>
                    <a:srgbClr val="2D2C2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2. Information Security Development. </a:t>
              </a:r>
            </a:p>
            <a:p>
              <a:pPr defTabSz="914400">
                <a:defRPr sz="1700" b="0" cap="all">
                  <a:solidFill>
                    <a:srgbClr val="2D2C2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3. CERT.GOV.GE Operate.</a:t>
              </a:r>
            </a:p>
          </p:txBody>
        </p:sp>
      </p:grpSp>
      <p:pic>
        <p:nvPicPr>
          <p:cNvPr id="440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7889" y="8658884"/>
            <a:ext cx="1892922" cy="1804872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Ministry of Internal Affair…"/>
          <p:cNvSpPr txBox="1"/>
          <p:nvPr/>
        </p:nvSpPr>
        <p:spPr>
          <a:xfrm>
            <a:off x="3029877" y="10417094"/>
            <a:ext cx="4691165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355600">
              <a:lnSpc>
                <a:spcPct val="80000"/>
              </a:lnSpc>
              <a:defRPr sz="2500" b="0">
                <a:solidFill>
                  <a:srgbClr val="072C6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/>
              <a:t>Ministry of Internal Affair</a:t>
            </a:r>
          </a:p>
          <a:p>
            <a:pPr defTabSz="355600">
              <a:lnSpc>
                <a:spcPct val="80000"/>
              </a:lnSpc>
              <a:defRPr sz="2500" b="0">
                <a:solidFill>
                  <a:srgbClr val="072C6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/>
              <a:t>Cyber Crime Division </a:t>
            </a:r>
          </a:p>
          <a:p>
            <a:pPr defTabSz="355600">
              <a:lnSpc>
                <a:spcPct val="80000"/>
              </a:lnSpc>
              <a:defRPr sz="2500" b="0">
                <a:solidFill>
                  <a:srgbClr val="072C6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/>
              <a:t>24/7 International </a:t>
            </a:r>
          </a:p>
          <a:p>
            <a:pPr defTabSz="355600">
              <a:lnSpc>
                <a:spcPct val="80000"/>
              </a:lnSpc>
              <a:defRPr sz="2500" b="0">
                <a:solidFill>
                  <a:srgbClr val="072C6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/>
              <a:t>Contact Point</a:t>
            </a:r>
          </a:p>
        </p:txBody>
      </p:sp>
      <p:sp>
        <p:nvSpPr>
          <p:cNvPr id="442" name="Line"/>
          <p:cNvSpPr/>
          <p:nvPr/>
        </p:nvSpPr>
        <p:spPr>
          <a:xfrm>
            <a:off x="3419821" y="11944632"/>
            <a:ext cx="3911278" cy="1"/>
          </a:xfrm>
          <a:prstGeom prst="line">
            <a:avLst/>
          </a:prstGeom>
          <a:ln w="38100">
            <a:solidFill>
              <a:srgbClr val="072C65"/>
            </a:solidFill>
            <a:miter lim="400000"/>
          </a:ln>
          <a:effectLst>
            <a:outerShdw dist="38100" dir="5400000" rotWithShape="0">
              <a:srgbClr val="F5BB3D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3" name="Cybercrime investigation"/>
          <p:cNvSpPr txBox="1"/>
          <p:nvPr/>
        </p:nvSpPr>
        <p:spPr>
          <a:xfrm>
            <a:off x="3729311" y="12198328"/>
            <a:ext cx="329229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1800" b="0" cap="all">
                <a:solidFill>
                  <a:srgbClr val="2D2C2D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Cybercrime investigation</a:t>
            </a:r>
          </a:p>
        </p:txBody>
      </p:sp>
      <p:grpSp>
        <p:nvGrpSpPr>
          <p:cNvPr id="449" name="Group"/>
          <p:cNvGrpSpPr/>
          <p:nvPr/>
        </p:nvGrpSpPr>
        <p:grpSpPr>
          <a:xfrm>
            <a:off x="18141139" y="8927882"/>
            <a:ext cx="3911278" cy="3222628"/>
            <a:chOff x="0" y="0"/>
            <a:chExt cx="3911276" cy="3222627"/>
          </a:xfrm>
        </p:grpSpPr>
        <p:grpSp>
          <p:nvGrpSpPr>
            <p:cNvPr id="446" name="Group"/>
            <p:cNvGrpSpPr/>
            <p:nvPr/>
          </p:nvGrpSpPr>
          <p:grpSpPr>
            <a:xfrm>
              <a:off x="447462" y="0"/>
              <a:ext cx="3016352" cy="2975111"/>
              <a:chOff x="0" y="0"/>
              <a:chExt cx="3016350" cy="2975110"/>
            </a:xfrm>
          </p:grpSpPr>
          <p:pic>
            <p:nvPicPr>
              <p:cNvPr id="444" name="Picture 2" descr="Picture 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9399" y="0"/>
                <a:ext cx="2697553" cy="17218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5" name="State Security Service of Georgia"/>
              <p:cNvSpPr txBox="1"/>
              <p:nvPr/>
            </p:nvSpPr>
            <p:spPr>
              <a:xfrm>
                <a:off x="0" y="1760990"/>
                <a:ext cx="3016351" cy="1214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355600">
                  <a:lnSpc>
                    <a:spcPct val="80000"/>
                  </a:lnSpc>
                  <a:defRPr sz="2500" b="0">
                    <a:solidFill>
                      <a:srgbClr val="072C65"/>
                    </a:solidFill>
                    <a:latin typeface="Avenir Black"/>
                    <a:ea typeface="Avenir Black"/>
                    <a:cs typeface="Avenir Black"/>
                    <a:sym typeface="Avenir Black"/>
                  </a:defRPr>
                </a:lvl1pPr>
              </a:lstStyle>
              <a:p>
                <a:r>
                  <a:t>State Security Service of Georgia</a:t>
                </a:r>
              </a:p>
            </p:txBody>
          </p:sp>
        </p:grpSp>
        <p:sp>
          <p:nvSpPr>
            <p:cNvPr id="447" name="Line"/>
            <p:cNvSpPr/>
            <p:nvPr/>
          </p:nvSpPr>
          <p:spPr>
            <a:xfrm>
              <a:off x="0" y="2646917"/>
              <a:ext cx="3911277" cy="1"/>
            </a:xfrm>
            <a:prstGeom prst="line">
              <a:avLst/>
            </a:prstGeom>
            <a:noFill/>
            <a:ln w="38100" cap="flat">
              <a:solidFill>
                <a:srgbClr val="072C65"/>
              </a:solidFill>
              <a:prstDash val="solid"/>
              <a:miter lim="400000"/>
            </a:ln>
            <a:effectLst>
              <a:outerShdw dist="38100" dir="5400000" rotWithShape="0">
                <a:srgbClr val="F5BB3D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8" name="State secrecy domain"/>
            <p:cNvSpPr txBox="1"/>
            <p:nvPr/>
          </p:nvSpPr>
          <p:spPr>
            <a:xfrm>
              <a:off x="534172" y="2803527"/>
              <a:ext cx="2842933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914400">
                <a:defRPr sz="1800" b="0" cap="all">
                  <a:solidFill>
                    <a:srgbClr val="2D2C2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dirty="0"/>
                <a:t>State</a:t>
              </a:r>
              <a:r>
                <a:rPr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dirty="0"/>
                <a:t>secrecy domain</a:t>
              </a:r>
            </a:p>
          </p:txBody>
        </p:sp>
      </p:grpSp>
      <p:grpSp>
        <p:nvGrpSpPr>
          <p:cNvPr id="455" name="Group"/>
          <p:cNvGrpSpPr/>
          <p:nvPr/>
        </p:nvGrpSpPr>
        <p:grpSpPr>
          <a:xfrm>
            <a:off x="18100883" y="3467499"/>
            <a:ext cx="3951533" cy="3954561"/>
            <a:chOff x="0" y="0"/>
            <a:chExt cx="3951531" cy="3954560"/>
          </a:xfrm>
        </p:grpSpPr>
        <p:grpSp>
          <p:nvGrpSpPr>
            <p:cNvPr id="452" name="Group"/>
            <p:cNvGrpSpPr/>
            <p:nvPr/>
          </p:nvGrpSpPr>
          <p:grpSpPr>
            <a:xfrm>
              <a:off x="377268" y="0"/>
              <a:ext cx="3156739" cy="3147831"/>
              <a:chOff x="0" y="0"/>
              <a:chExt cx="3156738" cy="3147830"/>
            </a:xfrm>
          </p:grpSpPr>
          <p:pic>
            <p:nvPicPr>
              <p:cNvPr id="450" name="Picture 31" descr="Picture 31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90241" y="0"/>
                <a:ext cx="1376258" cy="13776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1" name="Ministry of Defense Cyber Security Bureau"/>
              <p:cNvSpPr txBox="1"/>
              <p:nvPr/>
            </p:nvSpPr>
            <p:spPr>
              <a:xfrm>
                <a:off x="0" y="1588270"/>
                <a:ext cx="3156739" cy="1559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355600">
                  <a:lnSpc>
                    <a:spcPct val="80000"/>
                  </a:lnSpc>
                  <a:defRPr sz="2500" b="0">
                    <a:solidFill>
                      <a:srgbClr val="072C65"/>
                    </a:solidFill>
                    <a:latin typeface="Avenir Black"/>
                    <a:ea typeface="Avenir Black"/>
                    <a:cs typeface="Avenir Black"/>
                    <a:sym typeface="Avenir Black"/>
                  </a:defRPr>
                </a:lvl1pPr>
              </a:lstStyle>
              <a:p>
                <a:r>
                  <a:t>Ministry of Defense Cyber Security Bureau</a:t>
                </a:r>
              </a:p>
            </p:txBody>
          </p:sp>
        </p:grpSp>
        <p:sp>
          <p:nvSpPr>
            <p:cNvPr id="453" name="Line"/>
            <p:cNvSpPr/>
            <p:nvPr/>
          </p:nvSpPr>
          <p:spPr>
            <a:xfrm>
              <a:off x="0" y="2822577"/>
              <a:ext cx="3911277" cy="1"/>
            </a:xfrm>
            <a:prstGeom prst="line">
              <a:avLst/>
            </a:prstGeom>
            <a:noFill/>
            <a:ln w="38100" cap="flat">
              <a:solidFill>
                <a:srgbClr val="072C65"/>
              </a:solidFill>
              <a:prstDash val="solid"/>
              <a:miter lim="400000"/>
            </a:ln>
            <a:effectLst>
              <a:outerShdw dist="38100" dir="5400000" rotWithShape="0">
                <a:srgbClr val="F5BB3D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4" name="Information &amp; cyber security in the defense sector"/>
            <p:cNvSpPr txBox="1"/>
            <p:nvPr/>
          </p:nvSpPr>
          <p:spPr>
            <a:xfrm>
              <a:off x="397847" y="2900460"/>
              <a:ext cx="3553685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1800" b="0" cap="all">
                  <a:solidFill>
                    <a:srgbClr val="2D2C2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t>Information &amp; cyber security in the defense sector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206" y="13271379"/>
            <a:ext cx="348388" cy="409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460" name="cork-texture.jpg"/>
          <p:cNvGrpSpPr/>
          <p:nvPr/>
        </p:nvGrpSpPr>
        <p:grpSpPr>
          <a:xfrm>
            <a:off x="1316002" y="2630913"/>
            <a:ext cx="21751996" cy="10510053"/>
            <a:chOff x="0" y="0"/>
            <a:chExt cx="21751994" cy="10510051"/>
          </a:xfrm>
        </p:grpSpPr>
        <p:pic>
          <p:nvPicPr>
            <p:cNvPr id="459" name="cork-texture.jpg" descr="cork-texture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7214" b="20551"/>
            <a:stretch>
              <a:fillRect/>
            </a:stretch>
          </p:blipFill>
          <p:spPr>
            <a:xfrm>
              <a:off x="215900" y="139700"/>
              <a:ext cx="21320195" cy="99512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8" name="cork-texture.jpg" descr="cork-texture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751995" cy="10510052"/>
            </a:xfrm>
            <a:prstGeom prst="rect">
              <a:avLst/>
            </a:prstGeom>
            <a:effectLst/>
          </p:spPr>
        </p:pic>
      </p:grpSp>
      <p:sp>
        <p:nvSpPr>
          <p:cNvPr id="461" name="Georgian…"/>
          <p:cNvSpPr/>
          <p:nvPr/>
        </p:nvSpPr>
        <p:spPr>
          <a:xfrm>
            <a:off x="4026137" y="3437285"/>
            <a:ext cx="2504363" cy="2504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Georgian 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Constitution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1995</a:t>
            </a:r>
          </a:p>
        </p:txBody>
      </p:sp>
      <p:pic>
        <p:nvPicPr>
          <p:cNvPr id="462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3430" y="3473945"/>
            <a:ext cx="661503" cy="622592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Information…"/>
          <p:cNvSpPr/>
          <p:nvPr/>
        </p:nvSpPr>
        <p:spPr>
          <a:xfrm>
            <a:off x="7642553" y="3437285"/>
            <a:ext cx="2504363" cy="250436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Information 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Security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Act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 2012</a:t>
            </a:r>
          </a:p>
        </p:txBody>
      </p:sp>
      <p:sp>
        <p:nvSpPr>
          <p:cNvPr id="464" name="Cybercrime Law…"/>
          <p:cNvSpPr/>
          <p:nvPr/>
        </p:nvSpPr>
        <p:spPr>
          <a:xfrm>
            <a:off x="10739403" y="3437285"/>
            <a:ext cx="2504363" cy="2504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lnSpc>
                <a:spcPct val="90000"/>
              </a:lnSpc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Cybercrime Law</a:t>
            </a:r>
          </a:p>
          <a:p>
            <a:pPr defTabSz="914400">
              <a:lnSpc>
                <a:spcPct val="90000"/>
              </a:lnSpc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2011 </a:t>
            </a:r>
          </a:p>
        </p:txBody>
      </p:sp>
      <p:pic>
        <p:nvPicPr>
          <p:cNvPr id="465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1660833" y="3409753"/>
            <a:ext cx="661504" cy="622592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Act on…"/>
          <p:cNvSpPr/>
          <p:nvPr/>
        </p:nvSpPr>
        <p:spPr>
          <a:xfrm>
            <a:off x="13983597" y="3528061"/>
            <a:ext cx="2504363" cy="250436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Act on 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creation of DEA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2009</a:t>
            </a:r>
          </a:p>
        </p:txBody>
      </p:sp>
      <p:pic>
        <p:nvPicPr>
          <p:cNvPr id="467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5814" y="3435990"/>
            <a:ext cx="661195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Budapest Convention"/>
          <p:cNvSpPr/>
          <p:nvPr/>
        </p:nvSpPr>
        <p:spPr>
          <a:xfrm>
            <a:off x="6051209" y="6594188"/>
            <a:ext cx="2504363" cy="250436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rPr dirty="0"/>
              <a:t>Budapest Convention </a:t>
            </a:r>
          </a:p>
        </p:txBody>
      </p:sp>
      <p:pic>
        <p:nvPicPr>
          <p:cNvPr id="469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4037" y="6546850"/>
            <a:ext cx="661194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IPR Conventions"/>
          <p:cNvSpPr/>
          <p:nvPr/>
        </p:nvSpPr>
        <p:spPr>
          <a:xfrm>
            <a:off x="9148058" y="6594188"/>
            <a:ext cx="2504363" cy="2504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IPR Conventions</a:t>
            </a:r>
          </a:p>
        </p:txBody>
      </p:sp>
      <p:pic>
        <p:nvPicPr>
          <p:cNvPr id="471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186461" y="6546850"/>
            <a:ext cx="661194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Personal…"/>
          <p:cNvSpPr/>
          <p:nvPr/>
        </p:nvSpPr>
        <p:spPr>
          <a:xfrm>
            <a:off x="17227791" y="3528061"/>
            <a:ext cx="2504363" cy="2504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lnSpc>
                <a:spcPct val="90000"/>
              </a:lnSpc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Personal</a:t>
            </a:r>
          </a:p>
          <a:p>
            <a:pPr defTabSz="914400">
              <a:lnSpc>
                <a:spcPct val="90000"/>
              </a:lnSpc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Data Protection </a:t>
            </a:r>
            <a:br>
              <a:rPr dirty="0"/>
            </a:br>
            <a:r>
              <a:rPr dirty="0"/>
              <a:t>Act </a:t>
            </a:r>
          </a:p>
          <a:p>
            <a:pPr defTabSz="914400">
              <a:lnSpc>
                <a:spcPct val="90000"/>
              </a:lnSpc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rPr dirty="0"/>
              <a:t>2012</a:t>
            </a:r>
          </a:p>
        </p:txBody>
      </p:sp>
      <p:pic>
        <p:nvPicPr>
          <p:cNvPr id="473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42926" y="3435990"/>
            <a:ext cx="661195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Processing of Personal Data Conventions"/>
          <p:cNvSpPr/>
          <p:nvPr/>
        </p:nvSpPr>
        <p:spPr>
          <a:xfrm>
            <a:off x="12244907" y="6594188"/>
            <a:ext cx="2504363" cy="2504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Processing of Personal Data Conventions</a:t>
            </a:r>
          </a:p>
        </p:txBody>
      </p:sp>
      <p:pic>
        <p:nvPicPr>
          <p:cNvPr id="475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44337" y="6546850"/>
            <a:ext cx="661194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eIDAS regulation"/>
          <p:cNvSpPr/>
          <p:nvPr/>
        </p:nvSpPr>
        <p:spPr>
          <a:xfrm>
            <a:off x="15341758" y="6594188"/>
            <a:ext cx="2504362" cy="250436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eIDAS regulation</a:t>
            </a:r>
          </a:p>
        </p:txBody>
      </p:sp>
      <p:pic>
        <p:nvPicPr>
          <p:cNvPr id="477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6263342" y="6546850"/>
            <a:ext cx="661194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ERT regulations"/>
          <p:cNvSpPr/>
          <p:nvPr/>
        </p:nvSpPr>
        <p:spPr>
          <a:xfrm>
            <a:off x="4746120" y="9660318"/>
            <a:ext cx="2504363" cy="250436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rPr dirty="0"/>
              <a:t>CERT regulations</a:t>
            </a:r>
          </a:p>
        </p:txBody>
      </p:sp>
      <p:pic>
        <p:nvPicPr>
          <p:cNvPr id="479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5787270" y="9572361"/>
            <a:ext cx="661195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ISO 27000…"/>
          <p:cNvSpPr/>
          <p:nvPr/>
        </p:nvSpPr>
        <p:spPr>
          <a:xfrm>
            <a:off x="7842970" y="9660318"/>
            <a:ext cx="2504362" cy="2504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ISO 27000</a:t>
            </a:r>
          </a:p>
          <a:p>
            <a: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pPr>
            <a:r>
              <a:t>requirements</a:t>
            </a:r>
          </a:p>
        </p:txBody>
      </p:sp>
      <p:pic>
        <p:nvPicPr>
          <p:cNvPr id="481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4937" y="9572361"/>
            <a:ext cx="661195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CII regulations"/>
          <p:cNvSpPr/>
          <p:nvPr/>
        </p:nvSpPr>
        <p:spPr>
          <a:xfrm>
            <a:off x="10939819" y="9660318"/>
            <a:ext cx="2504362" cy="250436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CII regulations</a:t>
            </a:r>
          </a:p>
        </p:txBody>
      </p:sp>
      <p:pic>
        <p:nvPicPr>
          <p:cNvPr id="483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48965" y="9572361"/>
            <a:ext cx="661194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INFOSEC audit rules"/>
          <p:cNvSpPr/>
          <p:nvPr/>
        </p:nvSpPr>
        <p:spPr>
          <a:xfrm>
            <a:off x="14036668" y="9660318"/>
            <a:ext cx="2504363" cy="2504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INFOSEC audit rules</a:t>
            </a:r>
          </a:p>
        </p:txBody>
      </p:sp>
      <p:pic>
        <p:nvPicPr>
          <p:cNvPr id="485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5814" y="9572361"/>
            <a:ext cx="661195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institutional constituencies"/>
          <p:cNvSpPr/>
          <p:nvPr/>
        </p:nvSpPr>
        <p:spPr>
          <a:xfrm>
            <a:off x="17133518" y="9660318"/>
            <a:ext cx="2504363" cy="250436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914400">
              <a:defRPr b="0">
                <a:solidFill>
                  <a:srgbClr val="072C65"/>
                </a:solidFill>
                <a:latin typeface="+mn-lt"/>
                <a:ea typeface="+mn-ea"/>
                <a:cs typeface="+mn-cs"/>
                <a:sym typeface="BPG Nateli Mt"/>
              </a:defRPr>
            </a:lvl1pPr>
          </a:lstStyle>
          <a:p>
            <a:r>
              <a:t>institutional constituencies</a:t>
            </a:r>
          </a:p>
        </p:txBody>
      </p:sp>
      <p:pic>
        <p:nvPicPr>
          <p:cNvPr id="487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42664" y="9572361"/>
            <a:ext cx="661195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ushpin-147918_960_720.png" descr="pushpin-147918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614783" y="3435845"/>
            <a:ext cx="661504" cy="622592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#keypillarsforsuccess…"/>
          <p:cNvSpPr txBox="1">
            <a:spLocks noGrp="1"/>
          </p:cNvSpPr>
          <p:nvPr>
            <p:ph type="title"/>
          </p:nvPr>
        </p:nvSpPr>
        <p:spPr>
          <a:xfrm>
            <a:off x="508000" y="177800"/>
            <a:ext cx="18060438" cy="2286000"/>
          </a:xfrm>
          <a:prstGeom prst="rect">
            <a:avLst/>
          </a:prstGeom>
        </p:spPr>
        <p:txBody>
          <a:bodyPr/>
          <a:lstStyle/>
          <a:p>
            <a:pPr>
              <a:defRPr sz="3500"/>
            </a:pPr>
            <a:r>
              <a:t>#keypillarsforsuccess</a:t>
            </a:r>
          </a:p>
          <a:p>
            <a:r>
              <a:t>III. Comprehensive and enforceable legal framework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80" y="9009351"/>
            <a:ext cx="2422764" cy="10149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93" y="9120398"/>
            <a:ext cx="2766118" cy="11128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57" y="10856463"/>
            <a:ext cx="2795072" cy="1102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4" y="10426382"/>
            <a:ext cx="2511232" cy="1119292"/>
          </a:xfrm>
          <a:prstGeom prst="rect">
            <a:avLst/>
          </a:prstGeom>
        </p:spPr>
      </p:pic>
      <p:pic>
        <p:nvPicPr>
          <p:cNvPr id="22" name="Picture 2" descr="SANS Institut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043" y="8997867"/>
            <a:ext cx="2210826" cy="15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9" y="9086956"/>
            <a:ext cx="1339426" cy="1339426"/>
          </a:xfrm>
          <a:prstGeom prst="rect">
            <a:avLst/>
          </a:prstGeom>
        </p:spPr>
      </p:pic>
      <p:pic>
        <p:nvPicPr>
          <p:cNvPr id="24" name="Picture 3" descr="C:\Users\Irakli Lomidze\Desktop\__DEA\Information Security\EXAM\print_files\giac_silver_bi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632" y="8698145"/>
            <a:ext cx="1957312" cy="195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688" y="8755432"/>
            <a:ext cx="2179156" cy="2179156"/>
          </a:xfrm>
          <a:prstGeom prst="rect">
            <a:avLst/>
          </a:prstGeom>
        </p:spPr>
      </p:pic>
      <p:pic>
        <p:nvPicPr>
          <p:cNvPr id="26" name="Picture 2" descr="C:\Users\DATUNA\Desktop\TI-Accredited_120x1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426" y="8698145"/>
            <a:ext cx="1994060" cy="20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6298" y="11118794"/>
            <a:ext cx="2978548" cy="182022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322" y="11548304"/>
            <a:ext cx="2575076" cy="96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C:\Users\DATUNA\Desktop\cert_seal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944" y="11021249"/>
            <a:ext cx="2050354" cy="20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"/>
          <p:cNvGrpSpPr/>
          <p:nvPr/>
        </p:nvGrpSpPr>
        <p:grpSpPr>
          <a:xfrm>
            <a:off x="15067585" y="3068162"/>
            <a:ext cx="5432140" cy="5344419"/>
            <a:chOff x="0" y="0"/>
            <a:chExt cx="5432138" cy="5344417"/>
          </a:xfrm>
        </p:grpSpPr>
        <p:grpSp>
          <p:nvGrpSpPr>
            <p:cNvPr id="31" name="Group"/>
            <p:cNvGrpSpPr/>
            <p:nvPr/>
          </p:nvGrpSpPr>
          <p:grpSpPr>
            <a:xfrm>
              <a:off x="716084" y="0"/>
              <a:ext cx="3999971" cy="3999970"/>
              <a:chOff x="0" y="0"/>
              <a:chExt cx="3999969" cy="3999969"/>
            </a:xfrm>
          </p:grpSpPr>
          <p:sp>
            <p:nvSpPr>
              <p:cNvPr id="33" name="Circle"/>
              <p:cNvSpPr/>
              <p:nvPr/>
            </p:nvSpPr>
            <p:spPr>
              <a:xfrm>
                <a:off x="0" y="0"/>
                <a:ext cx="3999970" cy="3999970"/>
              </a:xfrm>
              <a:prstGeom prst="ellipse">
                <a:avLst/>
              </a:prstGeom>
              <a:gradFill flip="none" rotWithShape="1">
                <a:gsLst>
                  <a:gs pos="0">
                    <a:srgbClr val="85BCFB"/>
                  </a:gs>
                  <a:gs pos="100000">
                    <a:srgbClr val="B62321"/>
                  </a:gs>
                </a:gsLst>
                <a:lin ang="85599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" name="Circle"/>
              <p:cNvSpPr/>
              <p:nvPr/>
            </p:nvSpPr>
            <p:spPr>
              <a:xfrm>
                <a:off x="160729" y="160729"/>
                <a:ext cx="3678512" cy="3678512"/>
              </a:xfrm>
              <a:prstGeom prst="ellipse">
                <a:avLst/>
              </a:prstGeom>
              <a:solidFill>
                <a:srgbClr val="F2F2F2"/>
              </a:solidFill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2" name="cert.gov.ge team"/>
            <p:cNvSpPr txBox="1"/>
            <p:nvPr/>
          </p:nvSpPr>
          <p:spPr>
            <a:xfrm>
              <a:off x="0" y="4379217"/>
              <a:ext cx="5432139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5000" b="0" cap="small">
                  <a:solidFill>
                    <a:srgbClr val="072C65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t>cert.gov.ge team</a:t>
              </a:r>
            </a:p>
          </p:txBody>
        </p:sp>
      </p:grpSp>
      <p:pic>
        <p:nvPicPr>
          <p:cNvPr id="35" name="LOGO ENG Blue.png" descr="LOGO ENG Blue.png"/>
          <p:cNvPicPr>
            <a:picLocks noChangeAspect="1"/>
          </p:cNvPicPr>
          <p:nvPr/>
        </p:nvPicPr>
        <p:blipFill>
          <a:blip r:embed="rId15">
            <a:extLst/>
          </a:blip>
          <a:srcRect l="72730"/>
          <a:stretch>
            <a:fillRect/>
          </a:stretch>
        </p:blipFill>
        <p:spPr>
          <a:xfrm>
            <a:off x="16793055" y="3863078"/>
            <a:ext cx="2235023" cy="22836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" name="Group"/>
          <p:cNvGrpSpPr/>
          <p:nvPr/>
        </p:nvGrpSpPr>
        <p:grpSpPr>
          <a:xfrm>
            <a:off x="4600361" y="3068162"/>
            <a:ext cx="3999971" cy="3999971"/>
            <a:chOff x="0" y="0"/>
            <a:chExt cx="3999969" cy="3999969"/>
          </a:xfrm>
        </p:grpSpPr>
        <p:sp>
          <p:nvSpPr>
            <p:cNvPr id="37" name="Circle"/>
            <p:cNvSpPr/>
            <p:nvPr/>
          </p:nvSpPr>
          <p:spPr>
            <a:xfrm>
              <a:off x="0" y="0"/>
              <a:ext cx="3999970" cy="3999970"/>
            </a:xfrm>
            <a:prstGeom prst="ellipse">
              <a:avLst/>
            </a:prstGeom>
            <a:gradFill flip="none" rotWithShape="1">
              <a:gsLst>
                <a:gs pos="0">
                  <a:srgbClr val="85BCFB"/>
                </a:gs>
                <a:gs pos="100000">
                  <a:srgbClr val="B62321"/>
                </a:gs>
              </a:gsLst>
              <a:lin ang="8559975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" name="Circle"/>
            <p:cNvSpPr/>
            <p:nvPr/>
          </p:nvSpPr>
          <p:spPr>
            <a:xfrm>
              <a:off x="160729" y="160729"/>
              <a:ext cx="3678512" cy="3678512"/>
            </a:xfrm>
            <a:prstGeom prst="ellipse">
              <a:avLst/>
            </a:prstGeom>
            <a:solidFill>
              <a:srgbClr val="F2F2F2"/>
            </a:solidFill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9" name="Key"/>
          <p:cNvSpPr/>
          <p:nvPr/>
        </p:nvSpPr>
        <p:spPr>
          <a:xfrm rot="2700000">
            <a:off x="5988035" y="3916597"/>
            <a:ext cx="1173593" cy="2636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6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rgbClr val="134B9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157210" y="7502214"/>
            <a:ext cx="48862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information security team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500"/>
            </a:pPr>
            <a:r>
              <a:rPr lang="en-US" dirty="0"/>
              <a:t>#</a:t>
            </a:r>
            <a:r>
              <a:rPr lang="en-US" dirty="0" err="1"/>
              <a:t>keypillarsforsuccess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IV. Proficiency and cyber professionalism </a:t>
            </a:r>
          </a:p>
        </p:txBody>
      </p:sp>
    </p:spTree>
    <p:extLst>
      <p:ext uri="{BB962C8B-B14F-4D97-AF65-F5344CB8AC3E}">
        <p14:creationId xmlns:p14="http://schemas.microsoft.com/office/powerpoint/2010/main" val="3540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BPG Nateli Mt"/>
        <a:ea typeface="BPG Nateli Mt"/>
        <a:cs typeface="BPG Nateli M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BPG Nateli Mt"/>
        <a:ea typeface="BPG Nateli Mt"/>
        <a:cs typeface="BPG Nateli M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524</Words>
  <Application>Microsoft Office PowerPoint</Application>
  <PresentationFormat>Custom</PresentationFormat>
  <Paragraphs>176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Avenir Black</vt:lpstr>
      <vt:lpstr>Avenir Book</vt:lpstr>
      <vt:lpstr>Avenir Heavy</vt:lpstr>
      <vt:lpstr>Avenir Light</vt:lpstr>
      <vt:lpstr>Avenir Medium</vt:lpstr>
      <vt:lpstr>BPG Nateli Mt</vt:lpstr>
      <vt:lpstr>Calibri</vt:lpstr>
      <vt:lpstr>Gill Sans Ultra Bold</vt:lpstr>
      <vt:lpstr>Helvetica Neue</vt:lpstr>
      <vt:lpstr>Helvetica Neue Light</vt:lpstr>
      <vt:lpstr>Helvetica Neue Medium</vt:lpstr>
      <vt:lpstr>Segoe UI</vt:lpstr>
      <vt:lpstr>Sylfaen</vt:lpstr>
      <vt:lpstr>White</vt:lpstr>
      <vt:lpstr>PowerPoint Presentation</vt:lpstr>
      <vt:lpstr>International Recognition of  Georgia’s cyber achievements </vt:lpstr>
      <vt:lpstr>International Recognition of  Georgia’s cyber achievements</vt:lpstr>
      <vt:lpstr>Key motivators for development of  nation-wide cyber security framework</vt:lpstr>
      <vt:lpstr>Lessons The Legacy Circa 2000-2010 aftermath Reform Agenda</vt:lpstr>
      <vt:lpstr>#keypillarsforsuccess I. Strategic and political alignment  </vt:lpstr>
      <vt:lpstr>#keypillarsforsuccess iI. solid institution setting</vt:lpstr>
      <vt:lpstr>#keypillarsforsuccess III. Comprehensive and enforceable legal framework</vt:lpstr>
      <vt:lpstr>#keypillarsforsuccess IV. Proficiency and cyber professionalism </vt:lpstr>
      <vt:lpstr>#keypillarsforsuccess V. Trust based Public-Private Partnership</vt:lpstr>
      <vt:lpstr>#keypillarsforsuccess VI. International Cooperation</vt:lpstr>
      <vt:lpstr>#keypillarsforsuccess VII. Informed and knowledgeable information society </vt:lpstr>
      <vt:lpstr> Why Georgia succeeded?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Nato Goderdzishvili</dc:creator>
  <cp:lastModifiedBy>Nato Goderdzishvili</cp:lastModifiedBy>
  <cp:revision>12</cp:revision>
  <dcterms:modified xsi:type="dcterms:W3CDTF">2017-10-02T13:40:47Z</dcterms:modified>
</cp:coreProperties>
</file>